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9"/>
  </p:notesMasterIdLst>
  <p:sldIdLst>
    <p:sldId id="275" r:id="rId2"/>
    <p:sldId id="256" r:id="rId3"/>
    <p:sldId id="259" r:id="rId4"/>
    <p:sldId id="257" r:id="rId5"/>
    <p:sldId id="274" r:id="rId6"/>
    <p:sldId id="258" r:id="rId7"/>
    <p:sldId id="260" r:id="rId8"/>
    <p:sldId id="261" r:id="rId9"/>
    <p:sldId id="262" r:id="rId10"/>
    <p:sldId id="263" r:id="rId11"/>
    <p:sldId id="266" r:id="rId12"/>
    <p:sldId id="269" r:id="rId13"/>
    <p:sldId id="271" r:id="rId14"/>
    <p:sldId id="270" r:id="rId15"/>
    <p:sldId id="273" r:id="rId16"/>
    <p:sldId id="264" r:id="rId17"/>
    <p:sldId id="265"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A4A4A"/>
    <a:srgbClr val="B311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9696" autoAdjust="0"/>
  </p:normalViewPr>
  <p:slideViewPr>
    <p:cSldViewPr snapToGrid="0">
      <p:cViewPr varScale="1">
        <p:scale>
          <a:sx n="64" d="100"/>
          <a:sy n="64" d="100"/>
        </p:scale>
        <p:origin x="-96" y="-29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TW" altLang="en-US"/>
          </a:p>
        </p:txBody>
      </p:sp>
      <p:sp>
        <p:nvSpPr>
          <p:cNvPr id="3" name="日期版面配置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A5F9AB-F6D6-4D5B-93AB-55812C6BB5C6}" type="datetimeFigureOut">
              <a:rPr lang="zh-TW" altLang="en-US" smtClean="0"/>
              <a:t>2021/6/22</a:t>
            </a:fld>
            <a:endParaRPr lang="zh-TW" altLang="en-US"/>
          </a:p>
        </p:txBody>
      </p:sp>
      <p:sp>
        <p:nvSpPr>
          <p:cNvPr id="4" name="投影片影像版面配置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TW" altLang="en-US"/>
          </a:p>
        </p:txBody>
      </p:sp>
      <p:sp>
        <p:nvSpPr>
          <p:cNvPr id="5" name="備忘稿版面配置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頁尾版面配置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TW" altLang="en-US"/>
          </a:p>
        </p:txBody>
      </p:sp>
      <p:sp>
        <p:nvSpPr>
          <p:cNvPr id="7" name="投影片編號版面配置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8717C9C-FC3A-4819-850B-3F828842E8F3}" type="slidenum">
              <a:rPr lang="zh-TW" altLang="en-US" smtClean="0"/>
              <a:t>‹#›</a:t>
            </a:fld>
            <a:endParaRPr lang="zh-TW" altLang="en-US"/>
          </a:p>
        </p:txBody>
      </p:sp>
    </p:spTree>
    <p:extLst>
      <p:ext uri="{BB962C8B-B14F-4D97-AF65-F5344CB8AC3E}">
        <p14:creationId xmlns:p14="http://schemas.microsoft.com/office/powerpoint/2010/main" val="4283206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endParaRPr lang="zh-TW" altLang="en-US" dirty="0"/>
          </a:p>
        </p:txBody>
      </p:sp>
      <p:sp>
        <p:nvSpPr>
          <p:cNvPr id="4" name="投影片編號版面配置區 3"/>
          <p:cNvSpPr>
            <a:spLocks noGrp="1"/>
          </p:cNvSpPr>
          <p:nvPr>
            <p:ph type="sldNum" sz="quarter" idx="5"/>
          </p:nvPr>
        </p:nvSpPr>
        <p:spPr/>
        <p:txBody>
          <a:bodyPr/>
          <a:lstStyle/>
          <a:p>
            <a:fld id="{C8717C9C-FC3A-4819-850B-3F828842E8F3}" type="slidenum">
              <a:rPr lang="zh-TW" altLang="en-US" smtClean="0"/>
              <a:t>6</a:t>
            </a:fld>
            <a:endParaRPr lang="zh-TW" altLang="en-US"/>
          </a:p>
        </p:txBody>
      </p:sp>
    </p:spTree>
    <p:extLst>
      <p:ext uri="{BB962C8B-B14F-4D97-AF65-F5344CB8AC3E}">
        <p14:creationId xmlns:p14="http://schemas.microsoft.com/office/powerpoint/2010/main" val="3992371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投影片影像版面配置區 1"/>
          <p:cNvSpPr>
            <a:spLocks noGrp="1" noRot="1" noChangeAspect="1"/>
          </p:cNvSpPr>
          <p:nvPr>
            <p:ph type="sldImg"/>
          </p:nvPr>
        </p:nvSpPr>
        <p:spPr/>
      </p:sp>
      <p:sp>
        <p:nvSpPr>
          <p:cNvPr id="3" name="備忘稿版面配置區 2"/>
          <p:cNvSpPr>
            <a:spLocks noGrp="1"/>
          </p:cNvSpPr>
          <p:nvPr>
            <p:ph type="body" idx="1"/>
          </p:nvPr>
        </p:nvSpPr>
        <p:spPr/>
        <p:txBody>
          <a:bodyPr/>
          <a:lstStyle/>
          <a:p>
            <a:r>
              <a:rPr lang="en-US" altLang="zh-TW" sz="1200" b="0" i="0" kern="1200" dirty="0">
                <a:solidFill>
                  <a:schemeClr val="tx1"/>
                </a:solidFill>
                <a:effectLst/>
                <a:latin typeface="+mn-lt"/>
                <a:ea typeface="+mn-ea"/>
                <a:cs typeface="+mn-cs"/>
              </a:rPr>
              <a:t>Detector:</a:t>
            </a:r>
          </a:p>
          <a:p>
            <a:pPr lvl="1"/>
            <a:r>
              <a:rPr lang="en-US" altLang="zh-TW" sz="1200" b="0" i="0" kern="1200" dirty="0">
                <a:solidFill>
                  <a:schemeClr val="tx1"/>
                </a:solidFill>
                <a:effectLst/>
                <a:latin typeface="+mn-lt"/>
                <a:ea typeface="+mn-ea"/>
                <a:cs typeface="+mn-cs"/>
              </a:rPr>
              <a:t>base: </a:t>
            </a:r>
            <a:r>
              <a:rPr lang="en-US" altLang="zh-TW" sz="1200" b="0" i="0" kern="1200" dirty="0" err="1">
                <a:solidFill>
                  <a:schemeClr val="tx1"/>
                </a:solidFill>
                <a:effectLst/>
                <a:latin typeface="+mn-lt"/>
                <a:ea typeface="+mn-ea"/>
                <a:cs typeface="+mn-cs"/>
              </a:rPr>
              <a:t>opencv</a:t>
            </a:r>
            <a:r>
              <a:rPr lang="en-US" altLang="zh-TW" sz="1200" b="0" i="0" kern="1200" dirty="0">
                <a:solidFill>
                  <a:schemeClr val="tx1"/>
                </a:solidFill>
                <a:effectLst/>
                <a:latin typeface="+mn-lt"/>
                <a:ea typeface="+mn-ea"/>
                <a:cs typeface="+mn-cs"/>
              </a:rPr>
              <a:t> </a:t>
            </a:r>
            <a:r>
              <a:rPr lang="en-US" altLang="zh-TW" sz="1200" b="0" i="0" kern="1200" dirty="0" err="1">
                <a:solidFill>
                  <a:schemeClr val="tx1"/>
                </a:solidFill>
                <a:effectLst/>
                <a:latin typeface="+mn-lt"/>
                <a:ea typeface="+mn-ea"/>
                <a:cs typeface="+mn-cs"/>
              </a:rPr>
              <a:t>haar</a:t>
            </a:r>
            <a:r>
              <a:rPr lang="en-US" altLang="zh-TW" sz="1200" b="0" i="0" kern="1200" dirty="0">
                <a:solidFill>
                  <a:schemeClr val="tx1"/>
                </a:solidFill>
                <a:effectLst/>
                <a:latin typeface="+mn-lt"/>
                <a:ea typeface="+mn-ea"/>
                <a:cs typeface="+mn-cs"/>
              </a:rPr>
              <a:t> cascade</a:t>
            </a:r>
          </a:p>
          <a:p>
            <a:pPr lvl="1"/>
            <a:r>
              <a:rPr lang="en-US" altLang="zh-TW" sz="1200" b="0" i="0" kern="1200" dirty="0">
                <a:solidFill>
                  <a:schemeClr val="tx1"/>
                </a:solidFill>
                <a:effectLst/>
                <a:latin typeface="+mn-lt"/>
                <a:ea typeface="+mn-ea"/>
                <a:cs typeface="+mn-cs"/>
              </a:rPr>
              <a:t>advance: yolo</a:t>
            </a:r>
          </a:p>
          <a:p>
            <a:pPr lvl="1"/>
            <a:r>
              <a:rPr lang="en-US" altLang="zh-TW" sz="1200" b="0" i="0" kern="1200" dirty="0">
                <a:solidFill>
                  <a:schemeClr val="tx1"/>
                </a:solidFill>
                <a:effectLst/>
                <a:latin typeface="+mn-lt"/>
                <a:ea typeface="+mn-ea"/>
                <a:cs typeface="+mn-cs"/>
              </a:rPr>
              <a:t>input: frame</a:t>
            </a:r>
          </a:p>
          <a:p>
            <a:pPr lvl="1"/>
            <a:r>
              <a:rPr lang="en-US" altLang="zh-TW" sz="1200" b="0" i="0" kern="1200" dirty="0">
                <a:solidFill>
                  <a:schemeClr val="tx1"/>
                </a:solidFill>
                <a:effectLst/>
                <a:latin typeface="+mn-lt"/>
                <a:ea typeface="+mn-ea"/>
                <a:cs typeface="+mn-cs"/>
              </a:rPr>
              <a:t>output: bounding boxes</a:t>
            </a:r>
          </a:p>
          <a:p>
            <a:r>
              <a:rPr lang="en-US" altLang="zh-TW" sz="1200" b="0" i="0" kern="1200" dirty="0">
                <a:solidFill>
                  <a:schemeClr val="tx1"/>
                </a:solidFill>
                <a:effectLst/>
                <a:latin typeface="+mn-lt"/>
                <a:ea typeface="+mn-ea"/>
                <a:cs typeface="+mn-cs"/>
              </a:rPr>
              <a:t>Tracker:</a:t>
            </a:r>
          </a:p>
          <a:p>
            <a:pPr lvl="1"/>
            <a:r>
              <a:rPr lang="en-US" altLang="zh-TW" sz="1200" b="0" i="0" kern="1200" dirty="0">
                <a:solidFill>
                  <a:schemeClr val="tx1"/>
                </a:solidFill>
                <a:effectLst/>
                <a:latin typeface="+mn-lt"/>
                <a:ea typeface="+mn-ea"/>
                <a:cs typeface="+mn-cs"/>
              </a:rPr>
              <a:t>base: </a:t>
            </a:r>
            <a:r>
              <a:rPr lang="en-US" altLang="zh-TW" sz="1200" b="0" i="0" kern="1200" dirty="0" err="1">
                <a:solidFill>
                  <a:schemeClr val="tx1"/>
                </a:solidFill>
                <a:effectLst/>
                <a:latin typeface="+mn-lt"/>
                <a:ea typeface="+mn-ea"/>
                <a:cs typeface="+mn-cs"/>
              </a:rPr>
              <a:t>opencv</a:t>
            </a:r>
            <a:r>
              <a:rPr lang="en-US" altLang="zh-TW" sz="1200" b="0" i="0" kern="1200" dirty="0">
                <a:solidFill>
                  <a:schemeClr val="tx1"/>
                </a:solidFill>
                <a:effectLst/>
                <a:latin typeface="+mn-lt"/>
                <a:ea typeface="+mn-ea"/>
                <a:cs typeface="+mn-cs"/>
              </a:rPr>
              <a:t> tracker</a:t>
            </a:r>
          </a:p>
          <a:p>
            <a:pPr lvl="1"/>
            <a:r>
              <a:rPr lang="en-US" altLang="zh-TW" sz="1200" b="0" i="0" kern="1200" dirty="0">
                <a:solidFill>
                  <a:schemeClr val="tx1"/>
                </a:solidFill>
                <a:effectLst/>
                <a:latin typeface="+mn-lt"/>
                <a:ea typeface="+mn-ea"/>
                <a:cs typeface="+mn-cs"/>
              </a:rPr>
              <a:t>advance: SORT or </a:t>
            </a:r>
            <a:r>
              <a:rPr lang="en-US" altLang="zh-TW" sz="1200" b="0" i="0" kern="1200" dirty="0" err="1">
                <a:solidFill>
                  <a:schemeClr val="tx1"/>
                </a:solidFill>
                <a:effectLst/>
                <a:latin typeface="+mn-lt"/>
                <a:ea typeface="+mn-ea"/>
                <a:cs typeface="+mn-cs"/>
              </a:rPr>
              <a:t>DeepSORT</a:t>
            </a:r>
            <a:endParaRPr lang="en-US" altLang="zh-TW" sz="1200" b="0" i="0" kern="1200" dirty="0">
              <a:solidFill>
                <a:schemeClr val="tx1"/>
              </a:solidFill>
              <a:effectLst/>
              <a:latin typeface="+mn-lt"/>
              <a:ea typeface="+mn-ea"/>
              <a:cs typeface="+mn-cs"/>
            </a:endParaRPr>
          </a:p>
          <a:p>
            <a:pPr lvl="1"/>
            <a:r>
              <a:rPr lang="en-US" altLang="zh-TW" sz="1200" b="0" i="0" kern="1200" dirty="0">
                <a:solidFill>
                  <a:schemeClr val="tx1"/>
                </a:solidFill>
                <a:effectLst/>
                <a:latin typeface="+mn-lt"/>
                <a:ea typeface="+mn-ea"/>
                <a:cs typeface="+mn-cs"/>
              </a:rPr>
              <a:t>input: bounding boxes</a:t>
            </a:r>
          </a:p>
          <a:p>
            <a:pPr lvl="1"/>
            <a:r>
              <a:rPr lang="en-US" altLang="zh-TW" sz="1200" b="0" i="0" kern="1200" dirty="0">
                <a:solidFill>
                  <a:schemeClr val="tx1"/>
                </a:solidFill>
                <a:effectLst/>
                <a:latin typeface="+mn-lt"/>
                <a:ea typeface="+mn-ea"/>
                <a:cs typeface="+mn-cs"/>
              </a:rPr>
              <a:t>output: assigned IDs</a:t>
            </a:r>
          </a:p>
          <a:p>
            <a:r>
              <a:rPr lang="en-US" altLang="zh-TW" sz="1200" b="0" i="0" kern="1200" dirty="0">
                <a:solidFill>
                  <a:schemeClr val="tx1"/>
                </a:solidFill>
                <a:effectLst/>
                <a:latin typeface="+mn-lt"/>
                <a:ea typeface="+mn-ea"/>
                <a:cs typeface="+mn-cs"/>
              </a:rPr>
              <a:t>Display</a:t>
            </a:r>
          </a:p>
          <a:p>
            <a:pPr lvl="1"/>
            <a:r>
              <a:rPr lang="en-US" altLang="zh-TW" sz="1200" b="0" i="0" kern="1200" dirty="0">
                <a:solidFill>
                  <a:schemeClr val="tx1"/>
                </a:solidFill>
                <a:effectLst/>
                <a:latin typeface="+mn-lt"/>
                <a:ea typeface="+mn-ea"/>
                <a:cs typeface="+mn-cs"/>
              </a:rPr>
              <a:t>base: </a:t>
            </a:r>
            <a:r>
              <a:rPr lang="zh-TW" altLang="en-US" sz="1200" b="0" i="0" kern="1200" dirty="0">
                <a:solidFill>
                  <a:schemeClr val="tx1"/>
                </a:solidFill>
                <a:effectLst/>
                <a:latin typeface="+mn-lt"/>
                <a:ea typeface="+mn-ea"/>
                <a:cs typeface="+mn-cs"/>
              </a:rPr>
              <a:t>我打算用嵌入式系統的 </a:t>
            </a:r>
            <a:r>
              <a:rPr lang="en-US" altLang="zh-TW" sz="1200" b="0" i="0" kern="1200" dirty="0">
                <a:solidFill>
                  <a:schemeClr val="tx1"/>
                </a:solidFill>
                <a:effectLst/>
                <a:latin typeface="+mn-lt"/>
                <a:ea typeface="+mn-ea"/>
                <a:cs typeface="+mn-cs"/>
              </a:rPr>
              <a:t>flask </a:t>
            </a:r>
            <a:r>
              <a:rPr lang="zh-TW" altLang="en-US" sz="1200" b="0" i="0" kern="1200" dirty="0">
                <a:solidFill>
                  <a:schemeClr val="tx1"/>
                </a:solidFill>
                <a:effectLst/>
                <a:latin typeface="+mn-lt"/>
                <a:ea typeface="+mn-ea"/>
                <a:cs typeface="+mn-cs"/>
              </a:rPr>
              <a:t>做 </a:t>
            </a:r>
            <a:r>
              <a:rPr lang="en-US" altLang="zh-TW" sz="1200" b="0" i="0" kern="1200" dirty="0">
                <a:solidFill>
                  <a:schemeClr val="tx1"/>
                </a:solidFill>
                <a:effectLst/>
                <a:latin typeface="+mn-lt"/>
                <a:ea typeface="+mn-ea"/>
                <a:cs typeface="+mn-cs"/>
              </a:rPr>
              <a:t>video stream</a:t>
            </a:r>
            <a:r>
              <a:rPr lang="zh-TW" altLang="en-US" sz="1200" b="0" i="0" kern="1200" dirty="0">
                <a:solidFill>
                  <a:schemeClr val="tx1"/>
                </a:solidFill>
                <a:effectLst/>
                <a:latin typeface="+mn-lt"/>
                <a:ea typeface="+mn-ea"/>
                <a:cs typeface="+mn-cs"/>
              </a:rPr>
              <a:t>，很簡單，翁要也行，記得不能在 </a:t>
            </a:r>
            <a:r>
              <a:rPr lang="en-US" altLang="zh-TW" sz="1200" b="0" i="0" kern="1200" dirty="0">
                <a:solidFill>
                  <a:schemeClr val="tx1"/>
                </a:solidFill>
                <a:effectLst/>
                <a:latin typeface="+mn-lt"/>
                <a:ea typeface="+mn-ea"/>
                <a:cs typeface="+mn-cs"/>
              </a:rPr>
              <a:t>main thread </a:t>
            </a:r>
            <a:r>
              <a:rPr lang="zh-TW" altLang="en-US" sz="1200" b="0" i="0" kern="1200" dirty="0">
                <a:solidFill>
                  <a:schemeClr val="tx1"/>
                </a:solidFill>
                <a:effectLst/>
                <a:latin typeface="+mn-lt"/>
                <a:ea typeface="+mn-ea"/>
                <a:cs typeface="+mn-cs"/>
              </a:rPr>
              <a:t>跑，把 </a:t>
            </a:r>
            <a:r>
              <a:rPr lang="en-US" altLang="zh-TW" sz="1200" b="0" i="0" kern="1200" dirty="0">
                <a:solidFill>
                  <a:schemeClr val="tx1"/>
                </a:solidFill>
                <a:effectLst/>
                <a:latin typeface="+mn-lt"/>
                <a:ea typeface="+mn-ea"/>
                <a:cs typeface="+mn-cs"/>
              </a:rPr>
              <a:t>debug </a:t>
            </a:r>
            <a:r>
              <a:rPr lang="zh-TW" altLang="en-US" sz="1200" b="0" i="0" kern="1200" dirty="0">
                <a:solidFill>
                  <a:schemeClr val="tx1"/>
                </a:solidFill>
                <a:effectLst/>
                <a:latin typeface="+mn-lt"/>
                <a:ea typeface="+mn-ea"/>
                <a:cs typeface="+mn-cs"/>
              </a:rPr>
              <a:t>設成 </a:t>
            </a:r>
            <a:r>
              <a:rPr lang="en-US" altLang="zh-TW" sz="1200" b="0" i="0" kern="1200" dirty="0">
                <a:solidFill>
                  <a:schemeClr val="tx1"/>
                </a:solidFill>
                <a:effectLst/>
                <a:latin typeface="+mn-lt"/>
                <a:ea typeface="+mn-ea"/>
                <a:cs typeface="+mn-cs"/>
              </a:rPr>
              <a:t>False </a:t>
            </a:r>
            <a:r>
              <a:rPr lang="zh-TW" altLang="en-US" sz="1200" b="0" i="0" kern="1200" dirty="0">
                <a:solidFill>
                  <a:schemeClr val="tx1"/>
                </a:solidFill>
                <a:effectLst/>
                <a:latin typeface="+mn-lt"/>
                <a:ea typeface="+mn-ea"/>
                <a:cs typeface="+mn-cs"/>
              </a:rPr>
              <a:t>就能在 其他 </a:t>
            </a:r>
            <a:r>
              <a:rPr lang="en-US" altLang="zh-TW" sz="1200" b="0" i="0" kern="1200" dirty="0">
                <a:solidFill>
                  <a:schemeClr val="tx1"/>
                </a:solidFill>
                <a:effectLst/>
                <a:latin typeface="+mn-lt"/>
                <a:ea typeface="+mn-ea"/>
                <a:cs typeface="+mn-cs"/>
              </a:rPr>
              <a:t>thread </a:t>
            </a:r>
            <a:r>
              <a:rPr lang="en-US" altLang="zh-TW" sz="1200" b="0" i="0" kern="1200" dirty="0" err="1">
                <a:solidFill>
                  <a:schemeClr val="tx1"/>
                </a:solidFill>
                <a:effectLst/>
                <a:latin typeface="+mn-lt"/>
                <a:ea typeface="+mn-ea"/>
                <a:cs typeface="+mn-cs"/>
              </a:rPr>
              <a:t>app.start</a:t>
            </a:r>
            <a:r>
              <a:rPr lang="en-US" altLang="zh-TW" sz="1200" b="0" i="0" kern="1200" dirty="0">
                <a:solidFill>
                  <a:schemeClr val="tx1"/>
                </a:solidFill>
                <a:effectLst/>
                <a:latin typeface="+mn-lt"/>
                <a:ea typeface="+mn-ea"/>
                <a:cs typeface="+mn-cs"/>
              </a:rPr>
              <a:t>()</a:t>
            </a:r>
            <a:r>
              <a:rPr lang="zh-TW" altLang="en-US" sz="1200" b="0" i="0" kern="1200" dirty="0">
                <a:solidFill>
                  <a:schemeClr val="tx1"/>
                </a:solidFill>
                <a:effectLst/>
                <a:latin typeface="+mn-lt"/>
                <a:ea typeface="+mn-ea"/>
                <a:cs typeface="+mn-cs"/>
              </a:rPr>
              <a:t>了</a:t>
            </a:r>
          </a:p>
          <a:p>
            <a:pPr lvl="1"/>
            <a:r>
              <a:rPr lang="en-US" altLang="zh-TW" sz="1200" b="0" i="0" kern="1200" dirty="0">
                <a:solidFill>
                  <a:schemeClr val="tx1"/>
                </a:solidFill>
                <a:effectLst/>
                <a:latin typeface="+mn-lt"/>
                <a:ea typeface="+mn-ea"/>
                <a:cs typeface="+mn-cs"/>
              </a:rPr>
              <a:t>advance: </a:t>
            </a:r>
            <a:r>
              <a:rPr lang="zh-TW" altLang="en-US" sz="1200" b="0" i="0" kern="1200" dirty="0">
                <a:solidFill>
                  <a:schemeClr val="tx1"/>
                </a:solidFill>
                <a:effectLst/>
                <a:latin typeface="+mn-lt"/>
                <a:ea typeface="+mn-ea"/>
                <a:cs typeface="+mn-cs"/>
              </a:rPr>
              <a:t>有想到再考慮要不要，這部分沒那麼重要，其實有 </a:t>
            </a:r>
            <a:r>
              <a:rPr lang="en-US" altLang="zh-TW" sz="1200" b="0" i="0" kern="1200" dirty="0">
                <a:solidFill>
                  <a:schemeClr val="tx1"/>
                </a:solidFill>
                <a:effectLst/>
                <a:latin typeface="+mn-lt"/>
                <a:ea typeface="+mn-ea"/>
                <a:cs typeface="+mn-cs"/>
              </a:rPr>
              <a:t>base </a:t>
            </a:r>
            <a:r>
              <a:rPr lang="zh-TW" altLang="en-US" sz="1200" b="0" i="0" kern="1200" dirty="0">
                <a:solidFill>
                  <a:schemeClr val="tx1"/>
                </a:solidFill>
                <a:effectLst/>
                <a:latin typeface="+mn-lt"/>
                <a:ea typeface="+mn-ea"/>
                <a:cs typeface="+mn-cs"/>
              </a:rPr>
              <a:t>就夠了</a:t>
            </a:r>
          </a:p>
          <a:p>
            <a:pPr lvl="1"/>
            <a:r>
              <a:rPr lang="en-US" altLang="zh-TW" sz="1200" b="0" i="0" kern="1200" dirty="0">
                <a:solidFill>
                  <a:schemeClr val="tx1"/>
                </a:solidFill>
                <a:effectLst/>
                <a:latin typeface="+mn-lt"/>
                <a:ea typeface="+mn-ea"/>
                <a:cs typeface="+mn-cs"/>
              </a:rPr>
              <a:t>input: frame + bounding boxes with ID</a:t>
            </a:r>
          </a:p>
          <a:p>
            <a:pPr lvl="1"/>
            <a:r>
              <a:rPr lang="en-US" altLang="zh-TW" sz="1200" b="0" i="0" kern="1200" dirty="0">
                <a:solidFill>
                  <a:schemeClr val="tx1"/>
                </a:solidFill>
                <a:effectLst/>
                <a:latin typeface="+mn-lt"/>
                <a:ea typeface="+mn-ea"/>
                <a:cs typeface="+mn-cs"/>
              </a:rPr>
              <a:t>output: display input frame by somehow</a:t>
            </a:r>
          </a:p>
          <a:p>
            <a:r>
              <a:rPr lang="en-US" altLang="zh-TW" sz="1200" b="0" i="0" kern="1200" dirty="0" err="1">
                <a:solidFill>
                  <a:schemeClr val="tx1"/>
                </a:solidFill>
                <a:effectLst/>
                <a:latin typeface="+mn-lt"/>
                <a:ea typeface="+mn-ea"/>
                <a:cs typeface="+mn-cs"/>
              </a:rPr>
              <a:t>Benchmarker</a:t>
            </a:r>
            <a:endParaRPr lang="en-US" altLang="zh-TW" sz="1200" b="0" i="0" kern="1200" dirty="0">
              <a:solidFill>
                <a:schemeClr val="tx1"/>
              </a:solidFill>
              <a:effectLst/>
              <a:latin typeface="+mn-lt"/>
              <a:ea typeface="+mn-ea"/>
              <a:cs typeface="+mn-cs"/>
            </a:endParaRPr>
          </a:p>
          <a:p>
            <a:pPr lvl="1"/>
            <a:r>
              <a:rPr lang="zh-TW" altLang="en-US" sz="1200" b="0" i="0" kern="1200" dirty="0">
                <a:solidFill>
                  <a:schemeClr val="tx1"/>
                </a:solidFill>
                <a:effectLst/>
                <a:latin typeface="+mn-lt"/>
                <a:ea typeface="+mn-ea"/>
                <a:cs typeface="+mn-cs"/>
              </a:rPr>
              <a:t>反正就是做 </a:t>
            </a:r>
            <a:r>
              <a:rPr lang="en-US" altLang="zh-TW" sz="1200" b="0" i="0" kern="1200" dirty="0">
                <a:solidFill>
                  <a:schemeClr val="tx1"/>
                </a:solidFill>
                <a:effectLst/>
                <a:latin typeface="+mn-lt"/>
                <a:ea typeface="+mn-ea"/>
                <a:cs typeface="+mn-cs"/>
              </a:rPr>
              <a:t>benchmark input </a:t>
            </a:r>
            <a:r>
              <a:rPr lang="zh-TW" altLang="en-US" sz="1200" b="0" i="0" kern="1200" dirty="0">
                <a:solidFill>
                  <a:schemeClr val="tx1"/>
                </a:solidFill>
                <a:effectLst/>
                <a:latin typeface="+mn-lt"/>
                <a:ea typeface="+mn-ea"/>
                <a:cs typeface="+mn-cs"/>
              </a:rPr>
              <a:t>自己訂</a:t>
            </a:r>
          </a:p>
          <a:p>
            <a:pPr lvl="1"/>
            <a:r>
              <a:rPr lang="en-US" altLang="zh-TW" sz="1200" b="0" i="0" kern="1200" dirty="0">
                <a:solidFill>
                  <a:schemeClr val="tx1"/>
                </a:solidFill>
                <a:effectLst/>
                <a:latin typeface="+mn-lt"/>
                <a:ea typeface="+mn-ea"/>
                <a:cs typeface="+mn-cs"/>
              </a:rPr>
              <a:t>output: performance metrics for MOT, e.g., MOTA(</a:t>
            </a:r>
            <a:r>
              <a:rPr lang="zh-TW" altLang="en-US" sz="1200" b="0" i="0" kern="1200" dirty="0">
                <a:solidFill>
                  <a:schemeClr val="tx1"/>
                </a:solidFill>
                <a:effectLst/>
                <a:latin typeface="+mn-lt"/>
                <a:ea typeface="+mn-ea"/>
                <a:cs typeface="+mn-cs"/>
              </a:rPr>
              <a:t>先這個就好</a:t>
            </a:r>
            <a:r>
              <a:rPr lang="en-US" altLang="zh-TW" sz="1200" b="0" i="0" kern="1200" dirty="0">
                <a:solidFill>
                  <a:schemeClr val="tx1"/>
                </a:solidFill>
                <a:effectLst/>
                <a:latin typeface="+mn-lt"/>
                <a:ea typeface="+mn-ea"/>
                <a:cs typeface="+mn-cs"/>
              </a:rPr>
              <a:t>) or MOTP or FPS(</a:t>
            </a:r>
            <a:r>
              <a:rPr lang="zh-TW" altLang="en-US" sz="1200" b="0" i="0" kern="1200" dirty="0">
                <a:solidFill>
                  <a:schemeClr val="tx1"/>
                </a:solidFill>
                <a:effectLst/>
                <a:latin typeface="+mn-lt"/>
                <a:ea typeface="+mn-ea"/>
                <a:cs typeface="+mn-cs"/>
              </a:rPr>
              <a:t>這個應該很簡單也做一下</a:t>
            </a:r>
            <a:r>
              <a:rPr lang="en-US" altLang="zh-TW" sz="1200" b="0" i="0" kern="1200" dirty="0">
                <a:solidFill>
                  <a:schemeClr val="tx1"/>
                </a:solidFill>
                <a:effectLst/>
                <a:latin typeface="+mn-lt"/>
                <a:ea typeface="+mn-ea"/>
                <a:cs typeface="+mn-cs"/>
              </a:rPr>
              <a:t>)</a:t>
            </a:r>
          </a:p>
          <a:p>
            <a:r>
              <a:rPr lang="en-US" altLang="zh-TW" sz="1200" b="0" i="0" kern="1200" dirty="0">
                <a:solidFill>
                  <a:schemeClr val="tx1"/>
                </a:solidFill>
                <a:effectLst/>
                <a:latin typeface="+mn-lt"/>
                <a:ea typeface="+mn-ea"/>
                <a:cs typeface="+mn-cs"/>
              </a:rPr>
              <a:t>Optimizer (advance)</a:t>
            </a:r>
          </a:p>
          <a:p>
            <a:pPr lvl="1"/>
            <a:r>
              <a:rPr lang="en-US" altLang="zh-TW" sz="1200" b="0" i="0" kern="1200" dirty="0" err="1">
                <a:solidFill>
                  <a:schemeClr val="tx1"/>
                </a:solidFill>
                <a:effectLst/>
                <a:latin typeface="+mn-lt"/>
                <a:ea typeface="+mn-ea"/>
                <a:cs typeface="+mn-cs"/>
              </a:rPr>
              <a:t>Netadapt</a:t>
            </a:r>
            <a:r>
              <a:rPr lang="en-US" altLang="zh-TW" sz="1200" b="0" i="0" kern="1200" dirty="0">
                <a:solidFill>
                  <a:schemeClr val="tx1"/>
                </a:solidFill>
                <a:effectLst/>
                <a:latin typeface="+mn-lt"/>
                <a:ea typeface="+mn-ea"/>
                <a:cs typeface="+mn-cs"/>
              </a:rPr>
              <a:t>:</a:t>
            </a:r>
          </a:p>
          <a:p>
            <a:endParaRPr lang="zh-TW" altLang="en-US" dirty="0"/>
          </a:p>
        </p:txBody>
      </p:sp>
      <p:sp>
        <p:nvSpPr>
          <p:cNvPr id="4" name="投影片編號版面配置區 3"/>
          <p:cNvSpPr>
            <a:spLocks noGrp="1"/>
          </p:cNvSpPr>
          <p:nvPr>
            <p:ph type="sldNum" sz="quarter" idx="5"/>
          </p:nvPr>
        </p:nvSpPr>
        <p:spPr/>
        <p:txBody>
          <a:bodyPr/>
          <a:lstStyle/>
          <a:p>
            <a:fld id="{C8717C9C-FC3A-4819-850B-3F828842E8F3}" type="slidenum">
              <a:rPr lang="zh-TW" altLang="en-US" smtClean="0"/>
              <a:t>7</a:t>
            </a:fld>
            <a:endParaRPr lang="zh-TW" altLang="en-US"/>
          </a:p>
        </p:txBody>
      </p:sp>
    </p:spTree>
    <p:extLst>
      <p:ext uri="{BB962C8B-B14F-4D97-AF65-F5344CB8AC3E}">
        <p14:creationId xmlns:p14="http://schemas.microsoft.com/office/powerpoint/2010/main" val="19553271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標題投影片">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zh-TW" altLang="en-US"/>
              <a:t>按一下以編輯母片標題樣式</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TW" altLang="en-US"/>
              <a:t>按一下以編輯母片子標題樣式</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6F35BA21-1273-4883-8A25-EC60E7DEEF01}" type="datetimeFigureOut">
              <a:rPr lang="zh-TW" altLang="en-US" smtClean="0"/>
              <a:t>2021/6/22</a:t>
            </a:fld>
            <a:endParaRPr lang="zh-TW" altLang="en-US"/>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zh-TW" altLang="en-US"/>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8023764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全景圖片 (含標題)">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712380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標題與說明文字">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zh-TW" altLang="en-US"/>
              <a:t>按一下以編輯母片標題樣式</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4" name="Date Placeholder 3"/>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34163120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引述 (含標題)">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zh-TW" altLang="en-US"/>
              <a:t>按一下以編輯母片標題樣式</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4" name="Date Placeholder 3"/>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138538645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名片">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9458101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欄">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zh-TW" altLang="en-US"/>
              <a:t>按一下以編輯母片標題樣式</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2760987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圖片欄">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zh-TW" altLang="en-US"/>
              <a:t>按一下以編輯母片標題樣式</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TW" altLang="en-US"/>
              <a:t>按一下圖示以新增圖片</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8" name="Footer Placeholder 7"/>
          <p:cNvSpPr>
            <a:spLocks noGrp="1"/>
          </p:cNvSpPr>
          <p:nvPr>
            <p:ph type="ftr" sz="quarter" idx="11"/>
          </p:nvPr>
        </p:nvSpPr>
        <p:spPr>
          <a:xfrm>
            <a:off x="561111" y="6391838"/>
            <a:ext cx="3644282" cy="304801"/>
          </a:xfrm>
        </p:spPr>
        <p:txBody>
          <a:bodyPr/>
          <a:lstStyle/>
          <a:p>
            <a:endParaRPr lang="zh-TW" altLang="en-US"/>
          </a:p>
        </p:txBody>
      </p:sp>
      <p:sp>
        <p:nvSpPr>
          <p:cNvPr id="9" name="Slide Number Placeholder 8"/>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91993373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6F35BA21-1273-4883-8A25-EC60E7DEEF01}" type="datetimeFigureOut">
              <a:rPr lang="zh-TW" altLang="en-US" smtClean="0"/>
              <a:t>2021/6/22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11029289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直排標題及文字">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6F35BA21-1273-4883-8A25-EC60E7DEEF01}" type="datetimeFigureOut">
              <a:rPr lang="zh-TW" altLang="en-US" smtClean="0"/>
              <a:t>2021/6/22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17497666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6" name="Slide Number Placeholder 5"/>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32290023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章節標題">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zh-TW" altLang="en-US"/>
              <a:t>按一下以編輯母片標題樣式</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5" name="Footer Placeholder 4"/>
          <p:cNvSpPr>
            <a:spLocks noGrp="1"/>
          </p:cNvSpPr>
          <p:nvPr>
            <p:ph type="ftr" sz="quarter" idx="11"/>
          </p:nvPr>
        </p:nvSpPr>
        <p:spPr/>
        <p:txBody>
          <a:bodyPr/>
          <a:lstStyle/>
          <a:p>
            <a:endParaRPr lang="zh-TW" alt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951629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7" name="Slide Number Placeholder 6"/>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25614322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TW" altLang="en-US"/>
              <a:t>按一下以編輯母片標題樣式</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8" name="Footer Placeholder 7"/>
          <p:cNvSpPr>
            <a:spLocks noGrp="1"/>
          </p:cNvSpPr>
          <p:nvPr>
            <p:ph type="ftr" sz="quarter" idx="11"/>
          </p:nvPr>
        </p:nvSpPr>
        <p:spPr/>
        <p:txBody>
          <a:bodyPr/>
          <a:lstStyle/>
          <a:p>
            <a:endParaRPr lang="zh-TW" altLang="en-US"/>
          </a:p>
        </p:txBody>
      </p:sp>
      <p:sp>
        <p:nvSpPr>
          <p:cNvPr id="9" name="Slide Number Placeholder 8"/>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2349818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4" name="Footer Placeholder 3"/>
          <p:cNvSpPr>
            <a:spLocks noGrp="1"/>
          </p:cNvSpPr>
          <p:nvPr>
            <p:ph type="ftr" sz="quarter" idx="11"/>
          </p:nvPr>
        </p:nvSpPr>
        <p:spPr/>
        <p:txBody>
          <a:bodyPr/>
          <a:lstStyle/>
          <a:p>
            <a:endParaRPr lang="zh-TW" altLang="en-US"/>
          </a:p>
        </p:txBody>
      </p:sp>
      <p:sp>
        <p:nvSpPr>
          <p:cNvPr id="5" name="Slide Number Placeholder 4"/>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5215135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3" name="Footer Placeholder 2"/>
          <p:cNvSpPr>
            <a:spLocks noGrp="1"/>
          </p:cNvSpPr>
          <p:nvPr>
            <p:ph type="ftr" sz="quarter" idx="11"/>
          </p:nvPr>
        </p:nvSpPr>
        <p:spPr/>
        <p:txBody>
          <a:bodyPr/>
          <a:lstStyle/>
          <a:p>
            <a:endParaRPr lang="zh-TW" altLang="en-US"/>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2600472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含標題的內容">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zh-TW" altLang="en-US"/>
              <a:t>按一下以編輯母片標題樣式</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1028079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含標題的圖片">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zh-TW" altLang="en-US"/>
              <a:t>按一下圖示以新增圖片</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TW" altLang="en-US"/>
              <a:t>編輯母片文字樣式</a:t>
            </a:r>
          </a:p>
        </p:txBody>
      </p:sp>
      <p:sp>
        <p:nvSpPr>
          <p:cNvPr id="5" name="Date Placeholder 4"/>
          <p:cNvSpPr>
            <a:spLocks noGrp="1"/>
          </p:cNvSpPr>
          <p:nvPr>
            <p:ph type="dt" sz="half" idx="10"/>
          </p:nvPr>
        </p:nvSpPr>
        <p:spPr/>
        <p:txBody>
          <a:bodyPr/>
          <a:lstStyle/>
          <a:p>
            <a:fld id="{6F35BA21-1273-4883-8A25-EC60E7DEEF01}" type="datetimeFigureOut">
              <a:rPr lang="zh-TW" altLang="en-US" smtClean="0"/>
              <a:t>2021/6/22</a:t>
            </a:fld>
            <a:endParaRPr lang="zh-TW" altLang="en-US"/>
          </a:p>
        </p:txBody>
      </p:sp>
      <p:sp>
        <p:nvSpPr>
          <p:cNvPr id="6" name="Footer Placeholder 5"/>
          <p:cNvSpPr>
            <a:spLocks noGrp="1"/>
          </p:cNvSpPr>
          <p:nvPr>
            <p:ph type="ftr" sz="quarter" idx="11"/>
          </p:nvPr>
        </p:nvSpPr>
        <p:spPr/>
        <p:txBody>
          <a:bodyPr/>
          <a:lstStyle/>
          <a:p>
            <a:endParaRPr lang="zh-TW" altLang="en-US"/>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22697000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6F35BA21-1273-4883-8A25-EC60E7DEEF01}" type="datetimeFigureOut">
              <a:rPr lang="zh-TW" altLang="en-US" smtClean="0"/>
              <a:t>2021/6/22</a:t>
            </a:fld>
            <a:endParaRPr lang="zh-TW" altLang="en-US"/>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zh-TW" altLang="en-US"/>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A5CDF1A-651D-45C1-B8E2-5084BA41E2A9}" type="slidenum">
              <a:rPr lang="zh-TW" altLang="en-US" smtClean="0"/>
              <a:t>‹#›</a:t>
            </a:fld>
            <a:endParaRPr lang="zh-TW" altLang="en-US"/>
          </a:p>
        </p:txBody>
      </p:sp>
    </p:spTree>
    <p:extLst>
      <p:ext uri="{BB962C8B-B14F-4D97-AF65-F5344CB8AC3E}">
        <p14:creationId xmlns:p14="http://schemas.microsoft.com/office/powerpoint/2010/main" val="2233916314"/>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 id="2147483694"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hyperlink" Target="https://www.kaggle.com/ashayajbani/oxford-town-centre/activity"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endParaRPr lang="zh-TW" altLang="en-US"/>
          </a:p>
        </p:txBody>
      </p:sp>
      <p:sp>
        <p:nvSpPr>
          <p:cNvPr id="3" name="內容版面配置區 2"/>
          <p:cNvSpPr>
            <a:spLocks noGrp="1"/>
          </p:cNvSpPr>
          <p:nvPr>
            <p:ph idx="1"/>
          </p:nvPr>
        </p:nvSpPr>
        <p:spPr/>
        <p:txBody>
          <a:bodyPr/>
          <a:lstStyle/>
          <a:p>
            <a:r>
              <a:rPr lang="zh-TW" altLang="en-US" dirty="0" smtClean="0"/>
              <a:t>新增</a:t>
            </a:r>
            <a:r>
              <a:rPr lang="en-US" altLang="zh-TW" dirty="0" smtClean="0"/>
              <a:t>intro</a:t>
            </a:r>
          </a:p>
          <a:p>
            <a:r>
              <a:rPr lang="zh-TW" altLang="en-US" dirty="0"/>
              <a:t>改了</a:t>
            </a:r>
            <a:r>
              <a:rPr lang="zh-TW" altLang="en-US" dirty="0" smtClean="0"/>
              <a:t>大綱 </a:t>
            </a:r>
            <a:r>
              <a:rPr lang="en-US" altLang="zh-TW" dirty="0" smtClean="0"/>
              <a:t>related work</a:t>
            </a:r>
          </a:p>
          <a:p>
            <a:r>
              <a:rPr lang="en-US" altLang="zh-TW" dirty="0" smtClean="0"/>
              <a:t>Experiment component</a:t>
            </a:r>
            <a:r>
              <a:rPr lang="zh-TW" altLang="en-US" dirty="0" smtClean="0"/>
              <a:t>缺圖</a:t>
            </a:r>
            <a:endParaRPr lang="en-US" altLang="zh-TW" dirty="0" smtClean="0"/>
          </a:p>
          <a:p>
            <a:r>
              <a:rPr lang="zh-TW" altLang="en-US" dirty="0"/>
              <a:t>心得也寫</a:t>
            </a:r>
            <a:r>
              <a:rPr lang="zh-TW" altLang="en-US" dirty="0" smtClean="0"/>
              <a:t>了</a:t>
            </a:r>
            <a:endParaRPr lang="en-US" altLang="zh-TW" dirty="0" smtClean="0"/>
          </a:p>
          <a:p>
            <a:r>
              <a:rPr lang="zh-TW" altLang="en-US" dirty="0"/>
              <a:t>你覺得不</a:t>
            </a:r>
            <a:r>
              <a:rPr lang="en-US" altLang="zh-TW"/>
              <a:t>OK</a:t>
            </a:r>
            <a:r>
              <a:rPr lang="zh-TW" altLang="en-US" smtClean="0"/>
              <a:t>的都可以直接</a:t>
            </a:r>
            <a:r>
              <a:rPr lang="zh-TW" altLang="en-US"/>
              <a:t>改</a:t>
            </a:r>
          </a:p>
        </p:txBody>
      </p:sp>
    </p:spTree>
    <p:extLst>
      <p:ext uri="{BB962C8B-B14F-4D97-AF65-F5344CB8AC3E}">
        <p14:creationId xmlns:p14="http://schemas.microsoft.com/office/powerpoint/2010/main" val="9756433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95C8F24D-F62E-46C2-BEEC-6F6C837EABEB}"/>
              </a:ext>
            </a:extLst>
          </p:cNvPr>
          <p:cNvSpPr>
            <a:spLocks noGrp="1"/>
          </p:cNvSpPr>
          <p:nvPr>
            <p:ph type="title"/>
          </p:nvPr>
        </p:nvSpPr>
        <p:spPr/>
        <p:txBody>
          <a:bodyPr/>
          <a:lstStyle/>
          <a:p>
            <a:r>
              <a:rPr lang="en-US" altLang="zh-TW" dirty="0" smtClean="0"/>
              <a:t>Experiment</a:t>
            </a:r>
            <a:r>
              <a:rPr lang="zh-TW" altLang="en-US" dirty="0" smtClean="0"/>
              <a:t> </a:t>
            </a:r>
            <a:r>
              <a:rPr lang="en-US" altLang="zh-TW" dirty="0" smtClean="0"/>
              <a:t>Component</a:t>
            </a:r>
            <a:endParaRPr lang="zh-TW" altLang="en-US" dirty="0"/>
          </a:p>
        </p:txBody>
      </p:sp>
      <p:sp>
        <p:nvSpPr>
          <p:cNvPr id="3" name="內容版面配置區 2">
            <a:extLst>
              <a:ext uri="{FF2B5EF4-FFF2-40B4-BE49-F238E27FC236}">
                <a16:creationId xmlns="" xmlns:a16="http://schemas.microsoft.com/office/drawing/2014/main" id="{096C9DE0-326D-4E6B-AB85-52786E181926}"/>
              </a:ext>
            </a:extLst>
          </p:cNvPr>
          <p:cNvSpPr>
            <a:spLocks noGrp="1"/>
          </p:cNvSpPr>
          <p:nvPr>
            <p:ph idx="1"/>
          </p:nvPr>
        </p:nvSpPr>
        <p:spPr/>
        <p:txBody>
          <a:bodyPr/>
          <a:lstStyle/>
          <a:p>
            <a:r>
              <a:rPr lang="en-US" altLang="zh-TW" dirty="0"/>
              <a:t>Dataset: </a:t>
            </a:r>
            <a:r>
              <a:rPr lang="en-US" altLang="zh-TW" dirty="0">
                <a:solidFill>
                  <a:srgbClr val="0070C0"/>
                </a:solidFill>
                <a:hlinkClick r:id="rId2">
                  <a:extLst>
                    <a:ext uri="{A12FA001-AC4F-418D-AE19-62706E023703}">
                      <ahyp:hlinkClr xmlns="" xmlns:ahyp="http://schemas.microsoft.com/office/drawing/2018/hyperlinkcolor" val="tx"/>
                    </a:ext>
                  </a:extLst>
                </a:hlinkClick>
              </a:rPr>
              <a:t>Oxford Town Centre</a:t>
            </a:r>
            <a:endParaRPr lang="en-US" altLang="zh-TW" dirty="0">
              <a:solidFill>
                <a:srgbClr val="0070C0"/>
              </a:solidFill>
            </a:endParaRPr>
          </a:p>
          <a:p>
            <a:r>
              <a:rPr lang="en-US" altLang="zh-TW" dirty="0"/>
              <a:t>Detector: </a:t>
            </a:r>
            <a:r>
              <a:rPr lang="en-US" altLang="zh-TW" dirty="0" err="1"/>
              <a:t>Haar</a:t>
            </a:r>
            <a:r>
              <a:rPr lang="en-US" altLang="zh-TW" dirty="0"/>
              <a:t> cascade</a:t>
            </a:r>
            <a:r>
              <a:rPr lang="zh-TW" altLang="en-US" dirty="0"/>
              <a:t>、</a:t>
            </a:r>
            <a:r>
              <a:rPr lang="en-US" altLang="zh-TW" dirty="0"/>
              <a:t>YOLOv5</a:t>
            </a:r>
          </a:p>
          <a:p>
            <a:r>
              <a:rPr lang="en-US" altLang="zh-TW" dirty="0">
                <a:solidFill>
                  <a:srgbClr val="4A4A4A"/>
                </a:solidFill>
              </a:rPr>
              <a:t>Tracker: </a:t>
            </a:r>
            <a:r>
              <a:rPr lang="en-US" altLang="zh-TW" dirty="0" smtClean="0"/>
              <a:t>SORT</a:t>
            </a:r>
          </a:p>
          <a:p>
            <a:r>
              <a:rPr lang="en-US" altLang="zh-TW" dirty="0" smtClean="0"/>
              <a:t>Optimizer: </a:t>
            </a:r>
            <a:r>
              <a:rPr lang="en-US" altLang="zh-TW" dirty="0" err="1" smtClean="0"/>
              <a:t>Netadapt</a:t>
            </a:r>
            <a:endParaRPr lang="en-US" altLang="zh-TW" dirty="0"/>
          </a:p>
          <a:p>
            <a:endParaRPr lang="zh-TW" altLang="en-US" dirty="0">
              <a:solidFill>
                <a:srgbClr val="4A4A4A"/>
              </a:solidFill>
            </a:endParaRPr>
          </a:p>
        </p:txBody>
      </p:sp>
    </p:spTree>
    <p:extLst>
      <p:ext uri="{BB962C8B-B14F-4D97-AF65-F5344CB8AC3E}">
        <p14:creationId xmlns:p14="http://schemas.microsoft.com/office/powerpoint/2010/main" val="4464870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95C8F24D-F62E-46C2-BEEC-6F6C837EABEB}"/>
              </a:ext>
            </a:extLst>
          </p:cNvPr>
          <p:cNvSpPr>
            <a:spLocks noGrp="1"/>
          </p:cNvSpPr>
          <p:nvPr>
            <p:ph type="title"/>
          </p:nvPr>
        </p:nvSpPr>
        <p:spPr/>
        <p:txBody>
          <a:bodyPr/>
          <a:lstStyle/>
          <a:p>
            <a:r>
              <a:rPr lang="en-US" altLang="zh-TW" dirty="0" smtClean="0"/>
              <a:t>Experiment</a:t>
            </a:r>
            <a:r>
              <a:rPr lang="zh-TW" altLang="en-US" dirty="0" smtClean="0"/>
              <a:t> </a:t>
            </a:r>
            <a:r>
              <a:rPr lang="en-US" altLang="zh-TW" dirty="0" smtClean="0"/>
              <a:t>Component</a:t>
            </a:r>
            <a:endParaRPr lang="zh-TW" altLang="en-US" dirty="0"/>
          </a:p>
        </p:txBody>
      </p:sp>
      <p:sp>
        <p:nvSpPr>
          <p:cNvPr id="3" name="內容版面配置區 2">
            <a:extLst>
              <a:ext uri="{FF2B5EF4-FFF2-40B4-BE49-F238E27FC236}">
                <a16:creationId xmlns="" xmlns:a16="http://schemas.microsoft.com/office/drawing/2014/main" id="{096C9DE0-326D-4E6B-AB85-52786E181926}"/>
              </a:ext>
            </a:extLst>
          </p:cNvPr>
          <p:cNvSpPr>
            <a:spLocks noGrp="1"/>
          </p:cNvSpPr>
          <p:nvPr>
            <p:ph idx="1"/>
          </p:nvPr>
        </p:nvSpPr>
        <p:spPr>
          <a:xfrm>
            <a:off x="1104405" y="2912258"/>
            <a:ext cx="8825659" cy="3416300"/>
          </a:xfrm>
        </p:spPr>
        <p:txBody>
          <a:bodyPr/>
          <a:lstStyle/>
          <a:p>
            <a:r>
              <a:rPr lang="en-US" altLang="zh-TW" dirty="0" smtClean="0">
                <a:solidFill>
                  <a:srgbClr val="4A4A4A"/>
                </a:solidFill>
              </a:rPr>
              <a:t>Based on </a:t>
            </a:r>
            <a:r>
              <a:rPr lang="en-US" altLang="zh-TW" dirty="0" err="1" smtClean="0">
                <a:solidFill>
                  <a:srgbClr val="4A4A4A"/>
                </a:solidFill>
              </a:rPr>
              <a:t>adaboost</a:t>
            </a:r>
            <a:r>
              <a:rPr lang="en-US" altLang="zh-TW" dirty="0" smtClean="0">
                <a:solidFill>
                  <a:srgbClr val="4A4A4A"/>
                </a:solidFill>
              </a:rPr>
              <a:t> algorithm</a:t>
            </a:r>
          </a:p>
          <a:p>
            <a:r>
              <a:rPr lang="en-US" altLang="zh-TW" dirty="0" err="1" smtClean="0">
                <a:solidFill>
                  <a:srgbClr val="4A4A4A"/>
                </a:solidFill>
              </a:rPr>
              <a:t>Haar</a:t>
            </a:r>
            <a:r>
              <a:rPr lang="en-US" altLang="zh-TW" dirty="0" smtClean="0">
                <a:solidFill>
                  <a:srgbClr val="4A4A4A"/>
                </a:solidFill>
              </a:rPr>
              <a:t>-like feature</a:t>
            </a:r>
          </a:p>
          <a:p>
            <a:r>
              <a:rPr lang="en-US" altLang="zh-TW" dirty="0"/>
              <a:t>P</a:t>
            </a:r>
            <a:r>
              <a:rPr lang="en-US" altLang="zh-TW" dirty="0" smtClean="0"/>
              <a:t>ositive </a:t>
            </a:r>
            <a:r>
              <a:rPr lang="en-US" altLang="zh-TW" dirty="0"/>
              <a:t>and negative </a:t>
            </a:r>
            <a:r>
              <a:rPr lang="en-US" altLang="zh-TW" dirty="0" smtClean="0"/>
              <a:t>images are used </a:t>
            </a:r>
            <a:r>
              <a:rPr lang="en-US" altLang="zh-TW" dirty="0"/>
              <a:t>to train the </a:t>
            </a:r>
            <a:r>
              <a:rPr lang="en-US" altLang="zh-TW" dirty="0" smtClean="0"/>
              <a:t>classifier</a:t>
            </a:r>
          </a:p>
          <a:p>
            <a:r>
              <a:rPr lang="en-US" altLang="zh-TW" dirty="0" smtClean="0"/>
              <a:t>Lightweight and fast</a:t>
            </a:r>
          </a:p>
          <a:p>
            <a:endParaRPr lang="zh-TW" altLang="en-US" dirty="0">
              <a:solidFill>
                <a:srgbClr val="4A4A4A"/>
              </a:solidFill>
            </a:endParaRPr>
          </a:p>
        </p:txBody>
      </p:sp>
      <p:sp>
        <p:nvSpPr>
          <p:cNvPr id="4" name="文字方塊 3"/>
          <p:cNvSpPr txBox="1"/>
          <p:nvPr/>
        </p:nvSpPr>
        <p:spPr>
          <a:xfrm>
            <a:off x="1104405" y="2280768"/>
            <a:ext cx="4607626" cy="523220"/>
          </a:xfrm>
          <a:prstGeom prst="rect">
            <a:avLst/>
          </a:prstGeom>
          <a:noFill/>
        </p:spPr>
        <p:txBody>
          <a:bodyPr wrap="square" rtlCol="0">
            <a:spAutoFit/>
          </a:bodyPr>
          <a:lstStyle/>
          <a:p>
            <a:r>
              <a:rPr lang="en-US" altLang="zh-TW" sz="2800" b="1" dirty="0" err="1" smtClean="0"/>
              <a:t>Haar</a:t>
            </a:r>
            <a:r>
              <a:rPr lang="en-US" altLang="zh-TW" sz="2800" b="1" dirty="0" smtClean="0"/>
              <a:t> cascade Classifier</a:t>
            </a:r>
            <a:endParaRPr lang="zh-TW" altLang="en-US" sz="2800" b="1" dirty="0"/>
          </a:p>
        </p:txBody>
      </p:sp>
    </p:spTree>
    <p:extLst>
      <p:ext uri="{BB962C8B-B14F-4D97-AF65-F5344CB8AC3E}">
        <p14:creationId xmlns:p14="http://schemas.microsoft.com/office/powerpoint/2010/main" val="9358071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95C8F24D-F62E-46C2-BEEC-6F6C837EABEB}"/>
              </a:ext>
            </a:extLst>
          </p:cNvPr>
          <p:cNvSpPr>
            <a:spLocks noGrp="1"/>
          </p:cNvSpPr>
          <p:nvPr>
            <p:ph type="title"/>
          </p:nvPr>
        </p:nvSpPr>
        <p:spPr/>
        <p:txBody>
          <a:bodyPr/>
          <a:lstStyle/>
          <a:p>
            <a:r>
              <a:rPr lang="en-US" altLang="zh-TW" dirty="0" smtClean="0"/>
              <a:t>Experiment</a:t>
            </a:r>
            <a:r>
              <a:rPr lang="zh-TW" altLang="en-US" dirty="0" smtClean="0"/>
              <a:t> </a:t>
            </a:r>
            <a:r>
              <a:rPr lang="en-US" altLang="zh-TW" dirty="0" smtClean="0"/>
              <a:t>Component</a:t>
            </a:r>
            <a:endParaRPr lang="zh-TW" altLang="en-US" dirty="0"/>
          </a:p>
        </p:txBody>
      </p:sp>
      <p:sp>
        <p:nvSpPr>
          <p:cNvPr id="3" name="內容版面配置區 2">
            <a:extLst>
              <a:ext uri="{FF2B5EF4-FFF2-40B4-BE49-F238E27FC236}">
                <a16:creationId xmlns="" xmlns:a16="http://schemas.microsoft.com/office/drawing/2014/main" id="{096C9DE0-326D-4E6B-AB85-52786E181926}"/>
              </a:ext>
            </a:extLst>
          </p:cNvPr>
          <p:cNvSpPr>
            <a:spLocks noGrp="1"/>
          </p:cNvSpPr>
          <p:nvPr>
            <p:ph idx="1"/>
          </p:nvPr>
        </p:nvSpPr>
        <p:spPr>
          <a:xfrm>
            <a:off x="1104405" y="2912258"/>
            <a:ext cx="8825659" cy="3416300"/>
          </a:xfrm>
        </p:spPr>
        <p:txBody>
          <a:bodyPr/>
          <a:lstStyle/>
          <a:p>
            <a:r>
              <a:rPr lang="en-US" altLang="zh-TW" dirty="0" smtClean="0">
                <a:solidFill>
                  <a:srgbClr val="4A4A4A"/>
                </a:solidFill>
              </a:rPr>
              <a:t>Region-free(whole frame)</a:t>
            </a:r>
          </a:p>
          <a:p>
            <a:r>
              <a:rPr lang="en-US" altLang="zh-TW" dirty="0" smtClean="0">
                <a:solidFill>
                  <a:srgbClr val="4A4A4A"/>
                </a:solidFill>
              </a:rPr>
              <a:t>Predict bounding boxes with confidence</a:t>
            </a:r>
          </a:p>
          <a:p>
            <a:r>
              <a:rPr lang="en-US" altLang="zh-TW" dirty="0" smtClean="0"/>
              <a:t>CNN</a:t>
            </a:r>
          </a:p>
          <a:p>
            <a:r>
              <a:rPr lang="en-US" altLang="zh-TW" dirty="0" smtClean="0"/>
              <a:t>Fast and accurate</a:t>
            </a:r>
          </a:p>
          <a:p>
            <a:endParaRPr lang="zh-TW" altLang="en-US" dirty="0">
              <a:solidFill>
                <a:srgbClr val="4A4A4A"/>
              </a:solidFill>
            </a:endParaRPr>
          </a:p>
        </p:txBody>
      </p:sp>
      <p:sp>
        <p:nvSpPr>
          <p:cNvPr id="4" name="文字方塊 3"/>
          <p:cNvSpPr txBox="1"/>
          <p:nvPr/>
        </p:nvSpPr>
        <p:spPr>
          <a:xfrm>
            <a:off x="1104404" y="2280768"/>
            <a:ext cx="4987637" cy="523220"/>
          </a:xfrm>
          <a:prstGeom prst="rect">
            <a:avLst/>
          </a:prstGeom>
          <a:noFill/>
        </p:spPr>
        <p:txBody>
          <a:bodyPr wrap="square" rtlCol="0">
            <a:spAutoFit/>
          </a:bodyPr>
          <a:lstStyle/>
          <a:p>
            <a:r>
              <a:rPr lang="en-US" altLang="zh-TW" sz="2800" b="1" dirty="0" smtClean="0"/>
              <a:t>YOLO(You only look once)</a:t>
            </a:r>
            <a:endParaRPr lang="zh-TW" altLang="en-US" sz="2800" b="1" dirty="0"/>
          </a:p>
        </p:txBody>
      </p:sp>
    </p:spTree>
    <p:extLst>
      <p:ext uri="{BB962C8B-B14F-4D97-AF65-F5344CB8AC3E}">
        <p14:creationId xmlns:p14="http://schemas.microsoft.com/office/powerpoint/2010/main" val="22249812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a:t>Experiment</a:t>
            </a:r>
            <a:r>
              <a:rPr lang="zh-TW" altLang="en-US" dirty="0"/>
              <a:t> </a:t>
            </a:r>
            <a:r>
              <a:rPr lang="en-US" altLang="zh-TW" dirty="0"/>
              <a:t>Component</a:t>
            </a:r>
            <a:endParaRPr lang="zh-TW" altLang="en-US" dirty="0"/>
          </a:p>
        </p:txBody>
      </p:sp>
      <p:pic>
        <p:nvPicPr>
          <p:cNvPr id="1026"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19361" y="2363188"/>
            <a:ext cx="5234441" cy="31222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文字方塊 3"/>
          <p:cNvSpPr txBox="1"/>
          <p:nvPr/>
        </p:nvSpPr>
        <p:spPr>
          <a:xfrm>
            <a:off x="522515" y="5498275"/>
            <a:ext cx="3348841" cy="369332"/>
          </a:xfrm>
          <a:prstGeom prst="rect">
            <a:avLst/>
          </a:prstGeom>
          <a:noFill/>
        </p:spPr>
        <p:txBody>
          <a:bodyPr wrap="square" rtlCol="0">
            <a:spAutoFit/>
          </a:bodyPr>
          <a:lstStyle/>
          <a:p>
            <a:r>
              <a:rPr lang="en-US" altLang="zh-TW" dirty="0" err="1" smtClean="0"/>
              <a:t>Haar</a:t>
            </a:r>
            <a:r>
              <a:rPr lang="en-US" altLang="zh-TW" dirty="0" smtClean="0"/>
              <a:t> cascade detection</a:t>
            </a:r>
            <a:endParaRPr lang="zh-TW" altLang="en-US" dirty="0"/>
          </a:p>
        </p:txBody>
      </p:sp>
      <p:sp>
        <p:nvSpPr>
          <p:cNvPr id="6" name="文字方塊 5"/>
          <p:cNvSpPr txBox="1"/>
          <p:nvPr/>
        </p:nvSpPr>
        <p:spPr>
          <a:xfrm>
            <a:off x="6268193" y="5498275"/>
            <a:ext cx="3348841" cy="369332"/>
          </a:xfrm>
          <a:prstGeom prst="rect">
            <a:avLst/>
          </a:prstGeom>
          <a:noFill/>
        </p:spPr>
        <p:txBody>
          <a:bodyPr wrap="square" rtlCol="0">
            <a:spAutoFit/>
          </a:bodyPr>
          <a:lstStyle/>
          <a:p>
            <a:r>
              <a:rPr lang="en-US" altLang="zh-TW" dirty="0" smtClean="0"/>
              <a:t>YOLOv5 detection</a:t>
            </a:r>
            <a:endParaRPr lang="zh-TW" altLang="en-US" dirty="0"/>
          </a:p>
        </p:txBody>
      </p:sp>
    </p:spTree>
    <p:extLst>
      <p:ext uri="{BB962C8B-B14F-4D97-AF65-F5344CB8AC3E}">
        <p14:creationId xmlns:p14="http://schemas.microsoft.com/office/powerpoint/2010/main" val="37065218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95C8F24D-F62E-46C2-BEEC-6F6C837EABEB}"/>
              </a:ext>
            </a:extLst>
          </p:cNvPr>
          <p:cNvSpPr>
            <a:spLocks noGrp="1"/>
          </p:cNvSpPr>
          <p:nvPr>
            <p:ph type="title"/>
          </p:nvPr>
        </p:nvSpPr>
        <p:spPr/>
        <p:txBody>
          <a:bodyPr/>
          <a:lstStyle/>
          <a:p>
            <a:r>
              <a:rPr lang="en-US" altLang="zh-TW" dirty="0" smtClean="0"/>
              <a:t>Experiment</a:t>
            </a:r>
            <a:r>
              <a:rPr lang="zh-TW" altLang="en-US" dirty="0" smtClean="0"/>
              <a:t> </a:t>
            </a:r>
            <a:r>
              <a:rPr lang="en-US" altLang="zh-TW" dirty="0" smtClean="0"/>
              <a:t>Component</a:t>
            </a:r>
            <a:endParaRPr lang="zh-TW" altLang="en-US" dirty="0"/>
          </a:p>
        </p:txBody>
      </p:sp>
      <p:sp>
        <p:nvSpPr>
          <p:cNvPr id="3" name="內容版面配置區 2">
            <a:extLst>
              <a:ext uri="{FF2B5EF4-FFF2-40B4-BE49-F238E27FC236}">
                <a16:creationId xmlns="" xmlns:a16="http://schemas.microsoft.com/office/drawing/2014/main" id="{096C9DE0-326D-4E6B-AB85-52786E181926}"/>
              </a:ext>
            </a:extLst>
          </p:cNvPr>
          <p:cNvSpPr>
            <a:spLocks noGrp="1"/>
          </p:cNvSpPr>
          <p:nvPr>
            <p:ph idx="1"/>
          </p:nvPr>
        </p:nvSpPr>
        <p:spPr>
          <a:xfrm>
            <a:off x="1104405" y="2912258"/>
            <a:ext cx="8825659" cy="3416300"/>
          </a:xfrm>
        </p:spPr>
        <p:txBody>
          <a:bodyPr/>
          <a:lstStyle/>
          <a:p>
            <a:r>
              <a:rPr lang="en-US" altLang="zh-TW" dirty="0" err="1"/>
              <a:t>K</a:t>
            </a:r>
            <a:r>
              <a:rPr lang="en-US" altLang="zh-TW" dirty="0" err="1" smtClean="0"/>
              <a:t>alman</a:t>
            </a:r>
            <a:r>
              <a:rPr lang="en-US" altLang="zh-TW" dirty="0" smtClean="0"/>
              <a:t> filter: used to predict next bounding box</a:t>
            </a:r>
            <a:endParaRPr lang="en-US" altLang="zh-TW" dirty="0" smtClean="0">
              <a:solidFill>
                <a:srgbClr val="4A4A4A"/>
              </a:solidFill>
            </a:endParaRPr>
          </a:p>
          <a:p>
            <a:r>
              <a:rPr lang="en-US" altLang="zh-TW" dirty="0"/>
              <a:t>Hungarian </a:t>
            </a:r>
            <a:r>
              <a:rPr lang="en-US" altLang="zh-TW" dirty="0" smtClean="0"/>
              <a:t>algorithm: calculate correlation of detection &amp; prediction</a:t>
            </a:r>
          </a:p>
          <a:p>
            <a:r>
              <a:rPr lang="en-US" altLang="zh-TW" dirty="0" smtClean="0"/>
              <a:t>MOTA close to state-of-the-art</a:t>
            </a:r>
          </a:p>
          <a:p>
            <a:r>
              <a:rPr lang="en-US" altLang="zh-TW" dirty="0" smtClean="0"/>
              <a:t>High performance of ID switching</a:t>
            </a:r>
          </a:p>
          <a:p>
            <a:endParaRPr lang="zh-TW" altLang="en-US" dirty="0">
              <a:solidFill>
                <a:srgbClr val="4A4A4A"/>
              </a:solidFill>
            </a:endParaRPr>
          </a:p>
        </p:txBody>
      </p:sp>
      <p:sp>
        <p:nvSpPr>
          <p:cNvPr id="4" name="文字方塊 3"/>
          <p:cNvSpPr txBox="1"/>
          <p:nvPr/>
        </p:nvSpPr>
        <p:spPr>
          <a:xfrm>
            <a:off x="1104404" y="2280768"/>
            <a:ext cx="4987637" cy="523220"/>
          </a:xfrm>
          <a:prstGeom prst="rect">
            <a:avLst/>
          </a:prstGeom>
          <a:noFill/>
        </p:spPr>
        <p:txBody>
          <a:bodyPr wrap="square" rtlCol="0">
            <a:spAutoFit/>
          </a:bodyPr>
          <a:lstStyle/>
          <a:p>
            <a:r>
              <a:rPr lang="en-US" altLang="zh-TW" sz="2800" b="1" dirty="0" smtClean="0"/>
              <a:t>SORT</a:t>
            </a:r>
            <a:endParaRPr lang="zh-TW" altLang="en-US" sz="2800" b="1" dirty="0"/>
          </a:p>
        </p:txBody>
      </p:sp>
    </p:spTree>
    <p:extLst>
      <p:ext uri="{BB962C8B-B14F-4D97-AF65-F5344CB8AC3E}">
        <p14:creationId xmlns:p14="http://schemas.microsoft.com/office/powerpoint/2010/main" val="17637571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95C8F24D-F62E-46C2-BEEC-6F6C837EABEB}"/>
              </a:ext>
            </a:extLst>
          </p:cNvPr>
          <p:cNvSpPr>
            <a:spLocks noGrp="1"/>
          </p:cNvSpPr>
          <p:nvPr>
            <p:ph type="title"/>
          </p:nvPr>
        </p:nvSpPr>
        <p:spPr/>
        <p:txBody>
          <a:bodyPr/>
          <a:lstStyle/>
          <a:p>
            <a:r>
              <a:rPr lang="en-US" altLang="zh-TW" dirty="0" smtClean="0"/>
              <a:t>Experiment</a:t>
            </a:r>
            <a:r>
              <a:rPr lang="zh-TW" altLang="en-US" dirty="0" smtClean="0"/>
              <a:t> </a:t>
            </a:r>
            <a:r>
              <a:rPr lang="en-US" altLang="zh-TW" dirty="0" smtClean="0"/>
              <a:t>Component</a:t>
            </a:r>
            <a:endParaRPr lang="zh-TW" altLang="en-US" dirty="0"/>
          </a:p>
        </p:txBody>
      </p:sp>
      <p:sp>
        <p:nvSpPr>
          <p:cNvPr id="3" name="內容版面配置區 2">
            <a:extLst>
              <a:ext uri="{FF2B5EF4-FFF2-40B4-BE49-F238E27FC236}">
                <a16:creationId xmlns="" xmlns:a16="http://schemas.microsoft.com/office/drawing/2014/main" id="{096C9DE0-326D-4E6B-AB85-52786E181926}"/>
              </a:ext>
            </a:extLst>
          </p:cNvPr>
          <p:cNvSpPr>
            <a:spLocks noGrp="1"/>
          </p:cNvSpPr>
          <p:nvPr>
            <p:ph idx="1"/>
          </p:nvPr>
        </p:nvSpPr>
        <p:spPr>
          <a:xfrm>
            <a:off x="1104405" y="2912258"/>
            <a:ext cx="8825659" cy="3416300"/>
          </a:xfrm>
        </p:spPr>
        <p:txBody>
          <a:bodyPr/>
          <a:lstStyle/>
          <a:p>
            <a:endParaRPr lang="en-US" altLang="zh-TW" dirty="0" smtClean="0">
              <a:solidFill>
                <a:srgbClr val="4A4A4A"/>
              </a:solidFill>
            </a:endParaRPr>
          </a:p>
          <a:p>
            <a:endParaRPr lang="en-US" altLang="zh-TW" dirty="0" smtClean="0"/>
          </a:p>
          <a:p>
            <a:endParaRPr lang="zh-TW" altLang="en-US" dirty="0">
              <a:solidFill>
                <a:srgbClr val="4A4A4A"/>
              </a:solidFill>
            </a:endParaRPr>
          </a:p>
        </p:txBody>
      </p:sp>
      <p:sp>
        <p:nvSpPr>
          <p:cNvPr id="4" name="文字方塊 3"/>
          <p:cNvSpPr txBox="1"/>
          <p:nvPr/>
        </p:nvSpPr>
        <p:spPr>
          <a:xfrm>
            <a:off x="1104404" y="2280768"/>
            <a:ext cx="4987637" cy="523220"/>
          </a:xfrm>
          <a:prstGeom prst="rect">
            <a:avLst/>
          </a:prstGeom>
          <a:noFill/>
        </p:spPr>
        <p:txBody>
          <a:bodyPr wrap="square" rtlCol="0">
            <a:spAutoFit/>
          </a:bodyPr>
          <a:lstStyle/>
          <a:p>
            <a:r>
              <a:rPr lang="en-US" altLang="zh-TW" sz="2800" b="1" dirty="0" err="1" smtClean="0"/>
              <a:t>NetAdapt</a:t>
            </a:r>
            <a:endParaRPr lang="zh-TW" altLang="en-US" sz="2800" b="1" dirty="0"/>
          </a:p>
        </p:txBody>
      </p:sp>
    </p:spTree>
    <p:extLst>
      <p:ext uri="{BB962C8B-B14F-4D97-AF65-F5344CB8AC3E}">
        <p14:creationId xmlns:p14="http://schemas.microsoft.com/office/powerpoint/2010/main" val="29364234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CBB961A4-EF01-47FC-95C4-9B8B0DC73062}"/>
              </a:ext>
            </a:extLst>
          </p:cNvPr>
          <p:cNvSpPr>
            <a:spLocks noGrp="1"/>
          </p:cNvSpPr>
          <p:nvPr>
            <p:ph type="title"/>
          </p:nvPr>
        </p:nvSpPr>
        <p:spPr/>
        <p:txBody>
          <a:bodyPr/>
          <a:lstStyle/>
          <a:p>
            <a:r>
              <a:rPr lang="en-US" altLang="zh-TW" dirty="0"/>
              <a:t>Result</a:t>
            </a:r>
            <a:endParaRPr lang="zh-TW" altLang="en-US" dirty="0"/>
          </a:p>
        </p:txBody>
      </p:sp>
      <p:sp>
        <p:nvSpPr>
          <p:cNvPr id="3" name="內容版面配置區 2">
            <a:extLst>
              <a:ext uri="{FF2B5EF4-FFF2-40B4-BE49-F238E27FC236}">
                <a16:creationId xmlns="" xmlns:a16="http://schemas.microsoft.com/office/drawing/2014/main" id="{D4243F36-530F-46D1-AA62-2BA8A9512C72}"/>
              </a:ext>
            </a:extLst>
          </p:cNvPr>
          <p:cNvSpPr>
            <a:spLocks noGrp="1"/>
          </p:cNvSpPr>
          <p:nvPr>
            <p:ph idx="1"/>
          </p:nvPr>
        </p:nvSpPr>
        <p:spPr/>
        <p:txBody>
          <a:bodyPr/>
          <a:lstStyle/>
          <a:p>
            <a:endParaRPr lang="zh-TW" altLang="en-US"/>
          </a:p>
        </p:txBody>
      </p:sp>
    </p:spTree>
    <p:extLst>
      <p:ext uri="{BB962C8B-B14F-4D97-AF65-F5344CB8AC3E}">
        <p14:creationId xmlns:p14="http://schemas.microsoft.com/office/powerpoint/2010/main" val="36775701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0DC8162F-7102-47A9-8BB2-0E4E834D4176}"/>
              </a:ext>
            </a:extLst>
          </p:cNvPr>
          <p:cNvSpPr>
            <a:spLocks noGrp="1"/>
          </p:cNvSpPr>
          <p:nvPr>
            <p:ph type="title"/>
          </p:nvPr>
        </p:nvSpPr>
        <p:spPr/>
        <p:txBody>
          <a:bodyPr/>
          <a:lstStyle/>
          <a:p>
            <a:r>
              <a:rPr lang="en-US" altLang="zh-TW" dirty="0"/>
              <a:t>What we learned from this project</a:t>
            </a:r>
            <a:endParaRPr lang="zh-TW" altLang="en-US" dirty="0"/>
          </a:p>
        </p:txBody>
      </p:sp>
      <p:sp>
        <p:nvSpPr>
          <p:cNvPr id="3" name="內容版面配置區 2">
            <a:extLst>
              <a:ext uri="{FF2B5EF4-FFF2-40B4-BE49-F238E27FC236}">
                <a16:creationId xmlns="" xmlns:a16="http://schemas.microsoft.com/office/drawing/2014/main" id="{35767891-2AE3-4DFB-A3BB-5F1C00455077}"/>
              </a:ext>
            </a:extLst>
          </p:cNvPr>
          <p:cNvSpPr>
            <a:spLocks noGrp="1"/>
          </p:cNvSpPr>
          <p:nvPr>
            <p:ph idx="1"/>
          </p:nvPr>
        </p:nvSpPr>
        <p:spPr/>
        <p:txBody>
          <a:bodyPr/>
          <a:lstStyle/>
          <a:p>
            <a:pPr marL="0" indent="0">
              <a:buNone/>
            </a:pPr>
            <a:r>
              <a:rPr lang="en-US" altLang="zh-TW" dirty="0" smtClean="0"/>
              <a:t>Detecting </a:t>
            </a:r>
            <a:r>
              <a:rPr lang="zh-TW" altLang="en-US" dirty="0" smtClean="0"/>
              <a:t>跟 </a:t>
            </a:r>
            <a:r>
              <a:rPr lang="en-US" altLang="zh-TW" dirty="0" smtClean="0"/>
              <a:t>Tracking</a:t>
            </a:r>
            <a:r>
              <a:rPr lang="zh-TW" altLang="en-US" dirty="0" smtClean="0"/>
              <a:t>根據演算法的不同，可以是獨立的，也可以是合作的。</a:t>
            </a:r>
            <a:r>
              <a:rPr lang="en-US" altLang="zh-TW" dirty="0" smtClean="0"/>
              <a:t>Single object tracker</a:t>
            </a:r>
            <a:r>
              <a:rPr lang="zh-TW" altLang="en-US" dirty="0" smtClean="0"/>
              <a:t>速度比</a:t>
            </a:r>
            <a:r>
              <a:rPr lang="en-US" altLang="zh-TW" dirty="0" smtClean="0"/>
              <a:t>detecting</a:t>
            </a:r>
            <a:r>
              <a:rPr lang="zh-TW" altLang="en-US" dirty="0" smtClean="0"/>
              <a:t>快，可是需要處理追蹤物件消失的問題；</a:t>
            </a:r>
            <a:r>
              <a:rPr lang="en-US" altLang="zh-TW" dirty="0"/>
              <a:t> Detection </a:t>
            </a:r>
            <a:r>
              <a:rPr lang="en-US" altLang="zh-TW" dirty="0" smtClean="0"/>
              <a:t>based tracking</a:t>
            </a:r>
            <a:r>
              <a:rPr lang="zh-TW" altLang="en-US" dirty="0" smtClean="0"/>
              <a:t>則</a:t>
            </a:r>
            <a:r>
              <a:rPr lang="zh-TW" altLang="en-US" dirty="0"/>
              <a:t>需要</a:t>
            </a:r>
            <a:r>
              <a:rPr lang="zh-TW" altLang="en-US" dirty="0" smtClean="0"/>
              <a:t>處理</a:t>
            </a:r>
            <a:r>
              <a:rPr lang="en-US" altLang="zh-TW" dirty="0" smtClean="0"/>
              <a:t>ID</a:t>
            </a:r>
            <a:r>
              <a:rPr lang="zh-TW" altLang="en-US" dirty="0" smtClean="0"/>
              <a:t> </a:t>
            </a:r>
            <a:r>
              <a:rPr lang="en-US" altLang="zh-TW" dirty="0" smtClean="0"/>
              <a:t>switching</a:t>
            </a:r>
            <a:r>
              <a:rPr lang="zh-TW" altLang="en-US" dirty="0" smtClean="0"/>
              <a:t>的問題，同時受限於龐大的</a:t>
            </a:r>
            <a:r>
              <a:rPr lang="en-US" altLang="zh-TW" dirty="0" smtClean="0"/>
              <a:t>model</a:t>
            </a:r>
            <a:r>
              <a:rPr lang="zh-TW" altLang="en-US" dirty="0" smtClean="0"/>
              <a:t>與計算量，兩者各有優缺</a:t>
            </a:r>
            <a:r>
              <a:rPr lang="zh-TW" altLang="en-US" dirty="0"/>
              <a:t>。</a:t>
            </a:r>
            <a:r>
              <a:rPr lang="zh-TW" altLang="en-US" dirty="0" smtClean="0"/>
              <a:t>不過現在也有研究者嘗試將</a:t>
            </a:r>
            <a:r>
              <a:rPr lang="en-US" altLang="zh-TW" dirty="0" smtClean="0"/>
              <a:t>single object</a:t>
            </a:r>
            <a:r>
              <a:rPr lang="zh-TW" altLang="en-US" dirty="0"/>
              <a:t> </a:t>
            </a:r>
            <a:r>
              <a:rPr lang="en-US" altLang="zh-TW" dirty="0" smtClean="0"/>
              <a:t>tracker</a:t>
            </a:r>
            <a:r>
              <a:rPr lang="zh-TW" altLang="en-US" dirty="0" smtClean="0"/>
              <a:t>使用在</a:t>
            </a:r>
            <a:r>
              <a:rPr lang="en-US" altLang="zh-TW" dirty="0" smtClean="0"/>
              <a:t>MOT</a:t>
            </a:r>
            <a:r>
              <a:rPr lang="zh-TW" altLang="en-US" dirty="0" smtClean="0"/>
              <a:t>問題上，希望能夠引起新的研究方向。</a:t>
            </a:r>
            <a:endParaRPr lang="en-US" altLang="zh-TW" dirty="0" smtClean="0"/>
          </a:p>
        </p:txBody>
      </p:sp>
    </p:spTree>
    <p:extLst>
      <p:ext uri="{BB962C8B-B14F-4D97-AF65-F5344CB8AC3E}">
        <p14:creationId xmlns:p14="http://schemas.microsoft.com/office/powerpoint/2010/main" val="3703931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72B37790-2EE6-4241-AA90-8C2C82BB8503}"/>
              </a:ext>
            </a:extLst>
          </p:cNvPr>
          <p:cNvSpPr>
            <a:spLocks noGrp="1"/>
          </p:cNvSpPr>
          <p:nvPr>
            <p:ph type="ctrTitle"/>
          </p:nvPr>
        </p:nvSpPr>
        <p:spPr>
          <a:xfrm>
            <a:off x="1507067" y="1518082"/>
            <a:ext cx="7766936" cy="1733764"/>
          </a:xfrm>
        </p:spPr>
        <p:txBody>
          <a:bodyPr/>
          <a:lstStyle/>
          <a:p>
            <a:pPr algn="l"/>
            <a:r>
              <a:rPr lang="zh-TW" altLang="en-US" dirty="0"/>
              <a:t>人流計算</a:t>
            </a:r>
          </a:p>
        </p:txBody>
      </p:sp>
      <p:sp>
        <p:nvSpPr>
          <p:cNvPr id="3" name="副標題 2">
            <a:extLst>
              <a:ext uri="{FF2B5EF4-FFF2-40B4-BE49-F238E27FC236}">
                <a16:creationId xmlns="" xmlns:a16="http://schemas.microsoft.com/office/drawing/2014/main" id="{0E1A6C69-D372-41C8-9EF4-83EFA190D200}"/>
              </a:ext>
            </a:extLst>
          </p:cNvPr>
          <p:cNvSpPr>
            <a:spLocks noGrp="1"/>
          </p:cNvSpPr>
          <p:nvPr>
            <p:ph type="subTitle" idx="1"/>
          </p:nvPr>
        </p:nvSpPr>
        <p:spPr>
          <a:xfrm>
            <a:off x="1507067" y="3606155"/>
            <a:ext cx="7766936" cy="1541577"/>
          </a:xfrm>
        </p:spPr>
        <p:txBody>
          <a:bodyPr>
            <a:normAutofit lnSpcReduction="10000"/>
          </a:bodyPr>
          <a:lstStyle/>
          <a:p>
            <a:pPr algn="l"/>
            <a:r>
              <a:rPr lang="zh-TW" altLang="en-US" dirty="0"/>
              <a:t>第</a:t>
            </a:r>
            <a:r>
              <a:rPr lang="en-US" altLang="zh-TW" dirty="0"/>
              <a:t>24</a:t>
            </a:r>
            <a:r>
              <a:rPr lang="zh-TW" altLang="en-US" dirty="0"/>
              <a:t>組</a:t>
            </a:r>
            <a:endParaRPr lang="en-US" altLang="zh-TW" dirty="0"/>
          </a:p>
          <a:p>
            <a:pPr algn="l"/>
            <a:r>
              <a:rPr lang="en-US" altLang="zh-TW" dirty="0"/>
              <a:t>0716059</a:t>
            </a:r>
            <a:r>
              <a:rPr lang="zh-TW" altLang="en-US" dirty="0"/>
              <a:t>巫奇翰</a:t>
            </a:r>
            <a:endParaRPr lang="en-US" altLang="zh-TW" dirty="0"/>
          </a:p>
          <a:p>
            <a:pPr algn="l"/>
            <a:r>
              <a:rPr lang="en-US" altLang="zh-TW" dirty="0"/>
              <a:t>0716301</a:t>
            </a:r>
            <a:r>
              <a:rPr lang="zh-TW" altLang="en-US" dirty="0"/>
              <a:t>劉育源</a:t>
            </a:r>
            <a:endParaRPr lang="en-US" altLang="zh-TW" dirty="0"/>
          </a:p>
          <a:p>
            <a:pPr algn="l"/>
            <a:r>
              <a:rPr lang="en-US" altLang="zh-TW" dirty="0"/>
              <a:t>0716310</a:t>
            </a:r>
            <a:r>
              <a:rPr lang="zh-TW" altLang="en-US" dirty="0"/>
              <a:t>翁瑞澤</a:t>
            </a:r>
            <a:endParaRPr lang="en-US" altLang="zh-TW" dirty="0"/>
          </a:p>
          <a:p>
            <a:pPr algn="l"/>
            <a:endParaRPr lang="zh-TW" altLang="en-US" dirty="0"/>
          </a:p>
        </p:txBody>
      </p:sp>
    </p:spTree>
    <p:extLst>
      <p:ext uri="{BB962C8B-B14F-4D97-AF65-F5344CB8AC3E}">
        <p14:creationId xmlns:p14="http://schemas.microsoft.com/office/powerpoint/2010/main" val="22102865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9FE37373-FD65-4636-BD6E-8B80B22A8CB0}"/>
              </a:ext>
            </a:extLst>
          </p:cNvPr>
          <p:cNvSpPr>
            <a:spLocks noGrp="1"/>
          </p:cNvSpPr>
          <p:nvPr>
            <p:ph type="title"/>
          </p:nvPr>
        </p:nvSpPr>
        <p:spPr/>
        <p:txBody>
          <a:bodyPr/>
          <a:lstStyle/>
          <a:p>
            <a:r>
              <a:rPr lang="zh-TW" altLang="en-US" dirty="0"/>
              <a:t>大綱</a:t>
            </a:r>
          </a:p>
        </p:txBody>
      </p:sp>
      <p:sp>
        <p:nvSpPr>
          <p:cNvPr id="3" name="內容版面配置區 2">
            <a:extLst>
              <a:ext uri="{FF2B5EF4-FFF2-40B4-BE49-F238E27FC236}">
                <a16:creationId xmlns="" xmlns:a16="http://schemas.microsoft.com/office/drawing/2014/main" id="{28F5755B-E454-47AF-8673-0FF70FBE3BD7}"/>
              </a:ext>
            </a:extLst>
          </p:cNvPr>
          <p:cNvSpPr>
            <a:spLocks noGrp="1"/>
          </p:cNvSpPr>
          <p:nvPr>
            <p:ph idx="1"/>
          </p:nvPr>
        </p:nvSpPr>
        <p:spPr/>
        <p:txBody>
          <a:bodyPr/>
          <a:lstStyle/>
          <a:p>
            <a:r>
              <a:rPr lang="en-US" altLang="zh-TW" dirty="0" smtClean="0"/>
              <a:t>Motivation</a:t>
            </a:r>
          </a:p>
          <a:p>
            <a:r>
              <a:rPr lang="en-US" altLang="zh-TW" dirty="0" smtClean="0"/>
              <a:t>Intro</a:t>
            </a:r>
            <a:endParaRPr lang="en-US" altLang="zh-TW" dirty="0"/>
          </a:p>
          <a:p>
            <a:r>
              <a:rPr lang="en-US" altLang="zh-TW" dirty="0"/>
              <a:t>Related works</a:t>
            </a:r>
          </a:p>
          <a:p>
            <a:r>
              <a:rPr lang="en-US" altLang="zh-TW" dirty="0"/>
              <a:t>Architecture</a:t>
            </a:r>
          </a:p>
          <a:p>
            <a:r>
              <a:rPr lang="en-US" altLang="zh-TW" dirty="0" smtClean="0"/>
              <a:t>Experiment</a:t>
            </a:r>
            <a:r>
              <a:rPr lang="zh-TW" altLang="en-US" dirty="0" smtClean="0"/>
              <a:t> </a:t>
            </a:r>
            <a:r>
              <a:rPr lang="en-US" altLang="zh-TW" smtClean="0"/>
              <a:t>Conponent</a:t>
            </a:r>
            <a:endParaRPr lang="en-US" altLang="zh-TW" dirty="0"/>
          </a:p>
          <a:p>
            <a:r>
              <a:rPr lang="en-US" altLang="zh-TW" dirty="0"/>
              <a:t>Result</a:t>
            </a:r>
          </a:p>
          <a:p>
            <a:r>
              <a:rPr lang="en-US" altLang="zh-TW" dirty="0"/>
              <a:t>What we learned from this project</a:t>
            </a:r>
          </a:p>
        </p:txBody>
      </p:sp>
    </p:spTree>
    <p:extLst>
      <p:ext uri="{BB962C8B-B14F-4D97-AF65-F5344CB8AC3E}">
        <p14:creationId xmlns:p14="http://schemas.microsoft.com/office/powerpoint/2010/main" val="38531881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596B5115-B7B7-4694-BEBE-094A44F6B0A8}"/>
              </a:ext>
            </a:extLst>
          </p:cNvPr>
          <p:cNvSpPr>
            <a:spLocks noGrp="1"/>
          </p:cNvSpPr>
          <p:nvPr>
            <p:ph type="title"/>
          </p:nvPr>
        </p:nvSpPr>
        <p:spPr/>
        <p:txBody>
          <a:bodyPr/>
          <a:lstStyle/>
          <a:p>
            <a:r>
              <a:rPr lang="zh-TW" altLang="en-US" dirty="0"/>
              <a:t>動機</a:t>
            </a:r>
          </a:p>
        </p:txBody>
      </p:sp>
      <p:pic>
        <p:nvPicPr>
          <p:cNvPr id="4" name="內容版面配置區 3">
            <a:extLst>
              <a:ext uri="{FF2B5EF4-FFF2-40B4-BE49-F238E27FC236}">
                <a16:creationId xmlns="" xmlns:a16="http://schemas.microsoft.com/office/drawing/2014/main" id="{04AAC39D-BC2A-4FCF-918F-457432EEEDD4}"/>
              </a:ext>
            </a:extLst>
          </p:cNvPr>
          <p:cNvPicPr>
            <a:picLocks noGrp="1" noChangeAspect="1"/>
          </p:cNvPicPr>
          <p:nvPr>
            <p:ph idx="1"/>
          </p:nvPr>
        </p:nvPicPr>
        <p:blipFill>
          <a:blip r:embed="rId2"/>
          <a:stretch>
            <a:fillRect/>
          </a:stretch>
        </p:blipFill>
        <p:spPr>
          <a:xfrm>
            <a:off x="1721238" y="2466365"/>
            <a:ext cx="5489047" cy="3881437"/>
          </a:xfrm>
          <a:prstGeom prst="rect">
            <a:avLst/>
          </a:prstGeom>
        </p:spPr>
      </p:pic>
      <p:pic>
        <p:nvPicPr>
          <p:cNvPr id="5" name="圖片 4">
            <a:extLst>
              <a:ext uri="{FF2B5EF4-FFF2-40B4-BE49-F238E27FC236}">
                <a16:creationId xmlns="" xmlns:a16="http://schemas.microsoft.com/office/drawing/2014/main" id="{5C62D6D9-F42F-43A9-92DC-9C29E0287C81}"/>
              </a:ext>
            </a:extLst>
          </p:cNvPr>
          <p:cNvPicPr>
            <a:picLocks noChangeAspect="1"/>
          </p:cNvPicPr>
          <p:nvPr/>
        </p:nvPicPr>
        <p:blipFill>
          <a:blip r:embed="rId3"/>
          <a:stretch>
            <a:fillRect/>
          </a:stretch>
        </p:blipFill>
        <p:spPr>
          <a:xfrm>
            <a:off x="7280666" y="2466365"/>
            <a:ext cx="2744296" cy="3881436"/>
          </a:xfrm>
          <a:prstGeom prst="rect">
            <a:avLst/>
          </a:prstGeom>
        </p:spPr>
      </p:pic>
    </p:spTree>
    <p:extLst>
      <p:ext uri="{BB962C8B-B14F-4D97-AF65-F5344CB8AC3E}">
        <p14:creationId xmlns:p14="http://schemas.microsoft.com/office/powerpoint/2010/main" val="39400928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en-US" altLang="zh-TW" dirty="0" smtClean="0"/>
              <a:t>Intro</a:t>
            </a:r>
            <a:endParaRPr lang="zh-TW" altLang="en-US" dirty="0"/>
          </a:p>
        </p:txBody>
      </p:sp>
      <p:sp>
        <p:nvSpPr>
          <p:cNvPr id="3" name="內容版面配置區 2"/>
          <p:cNvSpPr>
            <a:spLocks noGrp="1"/>
          </p:cNvSpPr>
          <p:nvPr>
            <p:ph idx="1"/>
          </p:nvPr>
        </p:nvSpPr>
        <p:spPr/>
        <p:txBody>
          <a:bodyPr/>
          <a:lstStyle/>
          <a:p>
            <a:pPr marL="0" indent="0">
              <a:buNone/>
            </a:pPr>
            <a:r>
              <a:rPr lang="en-US" altLang="zh-TW" dirty="0" smtClean="0"/>
              <a:t>Object Tracking = Object detection + tracker</a:t>
            </a:r>
          </a:p>
          <a:p>
            <a:pPr marL="0" indent="0">
              <a:buNone/>
            </a:pPr>
            <a:r>
              <a:rPr lang="en-US" altLang="zh-TW" dirty="0"/>
              <a:t>Single object trackers</a:t>
            </a:r>
            <a:r>
              <a:rPr lang="en-US" altLang="zh-TW" dirty="0" smtClean="0"/>
              <a:t>: </a:t>
            </a:r>
            <a:r>
              <a:rPr lang="en-US" altLang="zh-TW" dirty="0"/>
              <a:t>the bounding box of the target in the first frame is given to the tracker. The goal of the tracker is then to locate the same target in all the other frames. </a:t>
            </a:r>
            <a:r>
              <a:rPr lang="en-US" altLang="zh-TW" dirty="0" smtClean="0"/>
              <a:t>Most are detection free tracking.</a:t>
            </a:r>
          </a:p>
          <a:p>
            <a:pPr marL="0" indent="0">
              <a:buNone/>
            </a:pPr>
            <a:r>
              <a:rPr lang="en-US" altLang="zh-TW" dirty="0"/>
              <a:t>Multiple object track finding algorithms</a:t>
            </a:r>
            <a:r>
              <a:rPr lang="en-US" altLang="zh-TW" dirty="0" smtClean="0"/>
              <a:t>: </a:t>
            </a:r>
            <a:r>
              <a:rPr lang="en-US" altLang="zh-TW" dirty="0"/>
              <a:t>The tracking algorithm is expected first to determine the number of objects in each frame, and second, to</a:t>
            </a:r>
            <a:r>
              <a:rPr lang="en-US" altLang="zh-TW" i="1" dirty="0"/>
              <a:t> </a:t>
            </a:r>
            <a:r>
              <a:rPr lang="en-US" altLang="zh-TW" dirty="0"/>
              <a:t>keep track of each object’s identity from one frame to the next.</a:t>
            </a:r>
            <a:r>
              <a:rPr lang="en-US" altLang="zh-TW" dirty="0" smtClean="0"/>
              <a:t> Most are detection </a:t>
            </a:r>
            <a:r>
              <a:rPr lang="en-US" altLang="zh-TW" dirty="0"/>
              <a:t>based </a:t>
            </a:r>
            <a:r>
              <a:rPr lang="en-US" altLang="zh-TW" dirty="0" smtClean="0"/>
              <a:t>tracking.</a:t>
            </a:r>
            <a:endParaRPr lang="zh-TW" altLang="en-US" dirty="0"/>
          </a:p>
          <a:p>
            <a:pPr marL="0" indent="0">
              <a:buNone/>
            </a:pPr>
            <a:endParaRPr lang="zh-TW" altLang="en-US" dirty="0"/>
          </a:p>
        </p:txBody>
      </p:sp>
    </p:spTree>
    <p:extLst>
      <p:ext uri="{BB962C8B-B14F-4D97-AF65-F5344CB8AC3E}">
        <p14:creationId xmlns:p14="http://schemas.microsoft.com/office/powerpoint/2010/main" val="1452346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6DAF6F57-2E37-400B-8414-059D968D7B77}"/>
              </a:ext>
            </a:extLst>
          </p:cNvPr>
          <p:cNvSpPr>
            <a:spLocks noGrp="1"/>
          </p:cNvSpPr>
          <p:nvPr>
            <p:ph type="title"/>
          </p:nvPr>
        </p:nvSpPr>
        <p:spPr/>
        <p:txBody>
          <a:bodyPr/>
          <a:lstStyle/>
          <a:p>
            <a:r>
              <a:rPr lang="en-US" altLang="zh-TW" dirty="0"/>
              <a:t>Related works</a:t>
            </a:r>
            <a:endParaRPr lang="zh-TW" altLang="en-US" dirty="0"/>
          </a:p>
        </p:txBody>
      </p:sp>
      <p:sp>
        <p:nvSpPr>
          <p:cNvPr id="3" name="內容版面配置區 2">
            <a:extLst>
              <a:ext uri="{FF2B5EF4-FFF2-40B4-BE49-F238E27FC236}">
                <a16:creationId xmlns="" xmlns:a16="http://schemas.microsoft.com/office/drawing/2014/main" id="{0D7DF456-77CF-432D-8F91-C0276BEA5F55}"/>
              </a:ext>
            </a:extLst>
          </p:cNvPr>
          <p:cNvSpPr>
            <a:spLocks noGrp="1"/>
          </p:cNvSpPr>
          <p:nvPr>
            <p:ph idx="1"/>
          </p:nvPr>
        </p:nvSpPr>
        <p:spPr>
          <a:xfrm>
            <a:off x="677334" y="2169467"/>
            <a:ext cx="9630448" cy="4266959"/>
          </a:xfrm>
        </p:spPr>
        <p:txBody>
          <a:bodyPr>
            <a:normAutofit/>
          </a:bodyPr>
          <a:lstStyle/>
          <a:p>
            <a:pPr marL="0" indent="0">
              <a:buNone/>
            </a:pPr>
            <a:r>
              <a:rPr lang="en-US" altLang="zh-TW" b="1" dirty="0"/>
              <a:t>Object Detection:</a:t>
            </a:r>
          </a:p>
          <a:p>
            <a:r>
              <a:rPr lang="en-US" altLang="zh-TW" b="1" dirty="0" err="1"/>
              <a:t>Haar</a:t>
            </a:r>
            <a:r>
              <a:rPr lang="en-US" altLang="zh-TW" b="1" dirty="0"/>
              <a:t>-like feature: </a:t>
            </a:r>
            <a:r>
              <a:rPr lang="en-US" altLang="zh-TW" dirty="0"/>
              <a:t>Rapid Object Detection Using a Boosted Cascade of Simple </a:t>
            </a:r>
            <a:r>
              <a:rPr lang="en-US" altLang="zh-TW" dirty="0" smtClean="0"/>
              <a:t>Features</a:t>
            </a:r>
          </a:p>
          <a:p>
            <a:r>
              <a:rPr lang="en-US" altLang="zh-TW" b="1" dirty="0" smtClean="0"/>
              <a:t>HOG feature:</a:t>
            </a:r>
            <a:r>
              <a:rPr lang="en-US" altLang="zh-TW" dirty="0" smtClean="0"/>
              <a:t> Histogram of oriented gradients features</a:t>
            </a:r>
          </a:p>
          <a:p>
            <a:r>
              <a:rPr lang="en-US" altLang="zh-TW" b="1" dirty="0" smtClean="0"/>
              <a:t>R-CNN:</a:t>
            </a:r>
            <a:r>
              <a:rPr lang="en-US" altLang="zh-TW" dirty="0" smtClean="0"/>
              <a:t> </a:t>
            </a:r>
            <a:r>
              <a:rPr lang="en-US" altLang="zh-TW" dirty="0"/>
              <a:t>Real-Time Object Detection with Region Proposal </a:t>
            </a:r>
            <a:r>
              <a:rPr lang="en-US" altLang="zh-TW" dirty="0" smtClean="0"/>
              <a:t>Network</a:t>
            </a:r>
            <a:endParaRPr lang="en-US" altLang="zh-TW" dirty="0"/>
          </a:p>
          <a:p>
            <a:r>
              <a:rPr lang="en-US" altLang="zh-TW" b="1" dirty="0"/>
              <a:t>YOLOv4: </a:t>
            </a:r>
            <a:r>
              <a:rPr lang="en-US" altLang="zh-TW" dirty="0"/>
              <a:t>Optimal Speed and Accuracy of Object Detection</a:t>
            </a:r>
          </a:p>
          <a:p>
            <a:pPr marL="0" indent="0">
              <a:buNone/>
            </a:pPr>
            <a:endParaRPr lang="en-US" altLang="zh-TW" b="1" dirty="0"/>
          </a:p>
          <a:p>
            <a:pPr marL="0" indent="0">
              <a:buNone/>
            </a:pPr>
            <a:r>
              <a:rPr lang="en-US" altLang="zh-TW" b="1" dirty="0"/>
              <a:t>Multiple Object Tracking (MOT):</a:t>
            </a:r>
          </a:p>
          <a:p>
            <a:r>
              <a:rPr lang="en-US" altLang="zh-TW" b="1" dirty="0"/>
              <a:t>SORT</a:t>
            </a:r>
            <a:r>
              <a:rPr lang="en-US" altLang="zh-TW" dirty="0"/>
              <a:t>: Simple online and </a:t>
            </a:r>
            <a:r>
              <a:rPr lang="en-US" altLang="zh-TW" dirty="0" err="1"/>
              <a:t>realtime</a:t>
            </a:r>
            <a:r>
              <a:rPr lang="en-US" altLang="zh-TW" dirty="0"/>
              <a:t> tracking</a:t>
            </a:r>
          </a:p>
          <a:p>
            <a:r>
              <a:rPr lang="en-US" altLang="zh-TW" b="1" dirty="0" err="1"/>
              <a:t>DeepSORT</a:t>
            </a:r>
            <a:r>
              <a:rPr lang="en-US" altLang="zh-TW" dirty="0"/>
              <a:t>: Simple Online and Realtime Tracking with a Deep Association Metric</a:t>
            </a:r>
          </a:p>
          <a:p>
            <a:r>
              <a:rPr lang="en-US" altLang="zh-TW" b="1" dirty="0"/>
              <a:t>JDE</a:t>
            </a:r>
            <a:r>
              <a:rPr lang="en-US" altLang="zh-TW" dirty="0"/>
              <a:t>: Towards Real-Time Multi-Object Tracking</a:t>
            </a:r>
          </a:p>
          <a:p>
            <a:endParaRPr lang="zh-TW" altLang="en-US" dirty="0"/>
          </a:p>
        </p:txBody>
      </p:sp>
    </p:spTree>
    <p:extLst>
      <p:ext uri="{BB962C8B-B14F-4D97-AF65-F5344CB8AC3E}">
        <p14:creationId xmlns:p14="http://schemas.microsoft.com/office/powerpoint/2010/main" val="24788828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18F02763-FC6A-44B9-8B62-D5A8C18B8F47}"/>
              </a:ext>
            </a:extLst>
          </p:cNvPr>
          <p:cNvSpPr>
            <a:spLocks noGrp="1"/>
          </p:cNvSpPr>
          <p:nvPr>
            <p:ph type="title"/>
          </p:nvPr>
        </p:nvSpPr>
        <p:spPr/>
        <p:txBody>
          <a:bodyPr>
            <a:normAutofit fontScale="90000"/>
          </a:bodyPr>
          <a:lstStyle/>
          <a:p>
            <a:r>
              <a:rPr lang="en-US" altLang="zh-TW" dirty="0"/>
              <a:t>Architecture: </a:t>
            </a:r>
            <a:br>
              <a:rPr lang="en-US" altLang="zh-TW" dirty="0"/>
            </a:br>
            <a:r>
              <a:rPr lang="en-US" altLang="zh-TW" dirty="0"/>
              <a:t>    A self-designed MOT framework</a:t>
            </a:r>
            <a:r>
              <a:rPr lang="zh-TW" altLang="en-US" dirty="0"/>
              <a:t/>
            </a:r>
            <a:br>
              <a:rPr lang="zh-TW" altLang="en-US" dirty="0"/>
            </a:br>
            <a:endParaRPr lang="zh-TW" altLang="en-US" dirty="0"/>
          </a:p>
        </p:txBody>
      </p:sp>
      <p:sp>
        <p:nvSpPr>
          <p:cNvPr id="3" name="內容版面配置區 2">
            <a:extLst>
              <a:ext uri="{FF2B5EF4-FFF2-40B4-BE49-F238E27FC236}">
                <a16:creationId xmlns="" xmlns:a16="http://schemas.microsoft.com/office/drawing/2014/main" id="{2404316D-4BF8-45C7-914F-0B295B29852F}"/>
              </a:ext>
            </a:extLst>
          </p:cNvPr>
          <p:cNvSpPr>
            <a:spLocks noGrp="1"/>
          </p:cNvSpPr>
          <p:nvPr>
            <p:ph idx="1"/>
          </p:nvPr>
        </p:nvSpPr>
        <p:spPr>
          <a:xfrm>
            <a:off x="632210" y="2549905"/>
            <a:ext cx="4036068" cy="3830822"/>
          </a:xfrm>
        </p:spPr>
        <p:txBody>
          <a:bodyPr/>
          <a:lstStyle/>
          <a:p>
            <a:r>
              <a:rPr lang="en-US" altLang="zh-TW" dirty="0"/>
              <a:t>Purpose: </a:t>
            </a:r>
          </a:p>
          <a:p>
            <a:pPr marL="457200" lvl="1" indent="0">
              <a:buNone/>
            </a:pPr>
            <a:r>
              <a:rPr lang="zh-TW" altLang="en-US" dirty="0"/>
              <a:t>簡單替換 </a:t>
            </a:r>
            <a:r>
              <a:rPr lang="en-US" altLang="zh-TW" dirty="0"/>
              <a:t>detector</a:t>
            </a:r>
            <a:r>
              <a:rPr lang="zh-TW" altLang="en-US" dirty="0"/>
              <a:t> 或 </a:t>
            </a:r>
            <a:r>
              <a:rPr lang="en-US" altLang="zh-TW" dirty="0"/>
              <a:t>tracker</a:t>
            </a:r>
            <a:r>
              <a:rPr lang="zh-TW" altLang="en-US" dirty="0"/>
              <a:t>演算法</a:t>
            </a:r>
            <a:endParaRPr lang="en-US" altLang="zh-TW" dirty="0"/>
          </a:p>
          <a:p>
            <a:r>
              <a:rPr lang="zh-TW" altLang="en-US" dirty="0"/>
              <a:t>功能：</a:t>
            </a:r>
            <a:endParaRPr lang="en-US" altLang="zh-TW" dirty="0"/>
          </a:p>
          <a:p>
            <a:pPr lvl="1"/>
            <a:r>
              <a:rPr lang="en-US" altLang="zh-TW" dirty="0"/>
              <a:t>Detect</a:t>
            </a:r>
          </a:p>
          <a:p>
            <a:pPr lvl="1"/>
            <a:r>
              <a:rPr lang="en-US" altLang="zh-TW" dirty="0"/>
              <a:t>Track</a:t>
            </a:r>
          </a:p>
          <a:p>
            <a:pPr lvl="1"/>
            <a:r>
              <a:rPr lang="en-US" altLang="zh-TW" dirty="0"/>
              <a:t>Display</a:t>
            </a:r>
          </a:p>
          <a:p>
            <a:pPr lvl="1"/>
            <a:r>
              <a:rPr lang="en-US" altLang="zh-TW" dirty="0"/>
              <a:t>Optimize</a:t>
            </a:r>
            <a:endParaRPr lang="zh-TW" altLang="en-US" dirty="0"/>
          </a:p>
        </p:txBody>
      </p:sp>
      <p:sp>
        <p:nvSpPr>
          <p:cNvPr id="4" name="橢圓 3">
            <a:extLst>
              <a:ext uri="{FF2B5EF4-FFF2-40B4-BE49-F238E27FC236}">
                <a16:creationId xmlns="" xmlns:a16="http://schemas.microsoft.com/office/drawing/2014/main" id="{A9EB9219-A4F5-457E-88F3-FD5D804108BA}"/>
              </a:ext>
            </a:extLst>
          </p:cNvPr>
          <p:cNvSpPr/>
          <p:nvPr/>
        </p:nvSpPr>
        <p:spPr>
          <a:xfrm>
            <a:off x="4982070" y="3289955"/>
            <a:ext cx="1668544" cy="681188"/>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Detector</a:t>
            </a:r>
            <a:endParaRPr lang="zh-TW" altLang="en-US" dirty="0"/>
          </a:p>
        </p:txBody>
      </p:sp>
      <p:sp>
        <p:nvSpPr>
          <p:cNvPr id="5" name="橢圓 4">
            <a:extLst>
              <a:ext uri="{FF2B5EF4-FFF2-40B4-BE49-F238E27FC236}">
                <a16:creationId xmlns="" xmlns:a16="http://schemas.microsoft.com/office/drawing/2014/main" id="{125EB7EA-5AB1-400B-B502-7A7DC0EBF76D}"/>
              </a:ext>
            </a:extLst>
          </p:cNvPr>
          <p:cNvSpPr/>
          <p:nvPr/>
        </p:nvSpPr>
        <p:spPr>
          <a:xfrm>
            <a:off x="4982070" y="4466466"/>
            <a:ext cx="1668544" cy="681188"/>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Tracker</a:t>
            </a:r>
            <a:endParaRPr lang="zh-TW" altLang="en-US" dirty="0"/>
          </a:p>
        </p:txBody>
      </p:sp>
      <p:sp>
        <p:nvSpPr>
          <p:cNvPr id="6" name="橢圓 5">
            <a:extLst>
              <a:ext uri="{FF2B5EF4-FFF2-40B4-BE49-F238E27FC236}">
                <a16:creationId xmlns="" xmlns:a16="http://schemas.microsoft.com/office/drawing/2014/main" id="{489E1E52-4070-48BC-80BA-8A0DB5971066}"/>
              </a:ext>
            </a:extLst>
          </p:cNvPr>
          <p:cNvSpPr/>
          <p:nvPr/>
        </p:nvSpPr>
        <p:spPr>
          <a:xfrm>
            <a:off x="4949077" y="5485948"/>
            <a:ext cx="1734529" cy="681188"/>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Displayer</a:t>
            </a:r>
            <a:endParaRPr lang="zh-TW" altLang="en-US" dirty="0"/>
          </a:p>
        </p:txBody>
      </p:sp>
      <p:cxnSp>
        <p:nvCxnSpPr>
          <p:cNvPr id="8" name="直線單箭頭接點 7">
            <a:extLst>
              <a:ext uri="{FF2B5EF4-FFF2-40B4-BE49-F238E27FC236}">
                <a16:creationId xmlns="" xmlns:a16="http://schemas.microsoft.com/office/drawing/2014/main" id="{80182291-1563-4F43-BF79-69B0C0B47A6C}"/>
              </a:ext>
            </a:extLst>
          </p:cNvPr>
          <p:cNvCxnSpPr>
            <a:cxnSpLocks/>
            <a:stCxn id="4" idx="4"/>
            <a:endCxn id="5" idx="0"/>
          </p:cNvCxnSpPr>
          <p:nvPr/>
        </p:nvCxnSpPr>
        <p:spPr>
          <a:xfrm>
            <a:off x="5816342" y="3971143"/>
            <a:ext cx="0" cy="495323"/>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4" name="橢圓 13">
            <a:extLst>
              <a:ext uri="{FF2B5EF4-FFF2-40B4-BE49-F238E27FC236}">
                <a16:creationId xmlns="" xmlns:a16="http://schemas.microsoft.com/office/drawing/2014/main" id="{9290B180-8F1B-4AA3-A68E-03D9674DBB96}"/>
              </a:ext>
            </a:extLst>
          </p:cNvPr>
          <p:cNvSpPr/>
          <p:nvPr/>
        </p:nvSpPr>
        <p:spPr>
          <a:xfrm>
            <a:off x="7338354" y="3842555"/>
            <a:ext cx="1900181" cy="681188"/>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Optimizer</a:t>
            </a:r>
            <a:endParaRPr lang="zh-TW" altLang="en-US" dirty="0"/>
          </a:p>
        </p:txBody>
      </p:sp>
      <p:cxnSp>
        <p:nvCxnSpPr>
          <p:cNvPr id="37" name="直線單箭頭接點 36">
            <a:extLst>
              <a:ext uri="{FF2B5EF4-FFF2-40B4-BE49-F238E27FC236}">
                <a16:creationId xmlns="" xmlns:a16="http://schemas.microsoft.com/office/drawing/2014/main" id="{90D044C0-C624-4872-84C0-FC0A1D682CD2}"/>
              </a:ext>
            </a:extLst>
          </p:cNvPr>
          <p:cNvCxnSpPr>
            <a:cxnSpLocks/>
            <a:stCxn id="14" idx="2"/>
            <a:endCxn id="5" idx="6"/>
          </p:cNvCxnSpPr>
          <p:nvPr/>
        </p:nvCxnSpPr>
        <p:spPr>
          <a:xfrm flipH="1">
            <a:off x="6650614" y="4183149"/>
            <a:ext cx="687740" cy="623911"/>
          </a:xfrm>
          <a:prstGeom prst="straightConnector1">
            <a:avLst/>
          </a:prstGeom>
          <a:ln>
            <a:headEnd type="arrow" w="med" len="med"/>
            <a:tailEnd type="arrow" w="med" len="med"/>
          </a:ln>
        </p:spPr>
        <p:style>
          <a:lnRef idx="3">
            <a:schemeClr val="accent1"/>
          </a:lnRef>
          <a:fillRef idx="0">
            <a:schemeClr val="accent1"/>
          </a:fillRef>
          <a:effectRef idx="2">
            <a:schemeClr val="accent1"/>
          </a:effectRef>
          <a:fontRef idx="minor">
            <a:schemeClr val="tx1"/>
          </a:fontRef>
        </p:style>
      </p:cxnSp>
      <p:cxnSp>
        <p:nvCxnSpPr>
          <p:cNvPr id="57" name="直線單箭頭接點 56">
            <a:extLst>
              <a:ext uri="{FF2B5EF4-FFF2-40B4-BE49-F238E27FC236}">
                <a16:creationId xmlns="" xmlns:a16="http://schemas.microsoft.com/office/drawing/2014/main" id="{AB29DB9D-B1A1-421E-B3FA-FC0C74DBA342}"/>
              </a:ext>
            </a:extLst>
          </p:cNvPr>
          <p:cNvCxnSpPr>
            <a:cxnSpLocks/>
            <a:stCxn id="5" idx="4"/>
            <a:endCxn id="6" idx="0"/>
          </p:cNvCxnSpPr>
          <p:nvPr/>
        </p:nvCxnSpPr>
        <p:spPr>
          <a:xfrm>
            <a:off x="5816342" y="5147654"/>
            <a:ext cx="0" cy="338294"/>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63" name="矩形: 圓角 62">
            <a:extLst>
              <a:ext uri="{FF2B5EF4-FFF2-40B4-BE49-F238E27FC236}">
                <a16:creationId xmlns="" xmlns:a16="http://schemas.microsoft.com/office/drawing/2014/main" id="{747B0BA2-3758-4E93-A683-2D7128149715}"/>
              </a:ext>
            </a:extLst>
          </p:cNvPr>
          <p:cNvSpPr/>
          <p:nvPr/>
        </p:nvSpPr>
        <p:spPr>
          <a:xfrm>
            <a:off x="7107819" y="5674234"/>
            <a:ext cx="1759461" cy="307036"/>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Video stream</a:t>
            </a:r>
            <a:endParaRPr lang="zh-TW" altLang="en-US" dirty="0"/>
          </a:p>
        </p:txBody>
      </p:sp>
      <p:cxnSp>
        <p:nvCxnSpPr>
          <p:cNvPr id="81" name="直線單箭頭接點 80">
            <a:extLst>
              <a:ext uri="{FF2B5EF4-FFF2-40B4-BE49-F238E27FC236}">
                <a16:creationId xmlns="" xmlns:a16="http://schemas.microsoft.com/office/drawing/2014/main" id="{47DD173E-8167-4E96-8899-49E1DCCC50A7}"/>
              </a:ext>
            </a:extLst>
          </p:cNvPr>
          <p:cNvCxnSpPr>
            <a:cxnSpLocks/>
            <a:stCxn id="4" idx="6"/>
            <a:endCxn id="14" idx="2"/>
          </p:cNvCxnSpPr>
          <p:nvPr/>
        </p:nvCxnSpPr>
        <p:spPr>
          <a:xfrm>
            <a:off x="6650614" y="3630549"/>
            <a:ext cx="687740" cy="552600"/>
          </a:xfrm>
          <a:prstGeom prst="straightConnector1">
            <a:avLst/>
          </a:prstGeom>
          <a:ln>
            <a:headEnd type="arrow" w="med" len="med"/>
            <a:tailEnd type="arrow" w="med" len="med"/>
          </a:ln>
        </p:spPr>
        <p:style>
          <a:lnRef idx="3">
            <a:schemeClr val="accent1"/>
          </a:lnRef>
          <a:fillRef idx="0">
            <a:schemeClr val="accent1"/>
          </a:fillRef>
          <a:effectRef idx="2">
            <a:schemeClr val="accent1"/>
          </a:effectRef>
          <a:fontRef idx="minor">
            <a:schemeClr val="tx1"/>
          </a:fontRef>
        </p:style>
      </p:cxnSp>
      <p:cxnSp>
        <p:nvCxnSpPr>
          <p:cNvPr id="87" name="直線單箭頭接點 86">
            <a:extLst>
              <a:ext uri="{FF2B5EF4-FFF2-40B4-BE49-F238E27FC236}">
                <a16:creationId xmlns="" xmlns:a16="http://schemas.microsoft.com/office/drawing/2014/main" id="{8588E660-918E-4527-9036-85B3B659555D}"/>
              </a:ext>
            </a:extLst>
          </p:cNvPr>
          <p:cNvCxnSpPr>
            <a:cxnSpLocks/>
            <a:stCxn id="6" idx="6"/>
            <a:endCxn id="63" idx="1"/>
          </p:cNvCxnSpPr>
          <p:nvPr/>
        </p:nvCxnSpPr>
        <p:spPr>
          <a:xfrm>
            <a:off x="6683606" y="5826542"/>
            <a:ext cx="424213" cy="121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94" name="直線單箭頭接點 93">
            <a:extLst>
              <a:ext uri="{FF2B5EF4-FFF2-40B4-BE49-F238E27FC236}">
                <a16:creationId xmlns="" xmlns:a16="http://schemas.microsoft.com/office/drawing/2014/main" id="{72482DA2-493E-4F7C-B402-D6DB0BDE6DE9}"/>
              </a:ext>
            </a:extLst>
          </p:cNvPr>
          <p:cNvCxnSpPr>
            <a:cxnSpLocks/>
            <a:endCxn id="101" idx="1"/>
          </p:cNvCxnSpPr>
          <p:nvPr/>
        </p:nvCxnSpPr>
        <p:spPr>
          <a:xfrm>
            <a:off x="9238535" y="4183149"/>
            <a:ext cx="390533"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01" name="矩形: 圓角 100">
            <a:extLst>
              <a:ext uri="{FF2B5EF4-FFF2-40B4-BE49-F238E27FC236}">
                <a16:creationId xmlns="" xmlns:a16="http://schemas.microsoft.com/office/drawing/2014/main" id="{6820EB4A-0323-485D-9129-760F1DBB8441}"/>
              </a:ext>
            </a:extLst>
          </p:cNvPr>
          <p:cNvSpPr/>
          <p:nvPr/>
        </p:nvSpPr>
        <p:spPr>
          <a:xfrm>
            <a:off x="9629068" y="4029631"/>
            <a:ext cx="2166396" cy="307036"/>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Optimized model</a:t>
            </a:r>
            <a:endParaRPr lang="zh-TW" altLang="en-US" dirty="0"/>
          </a:p>
        </p:txBody>
      </p:sp>
      <p:sp>
        <p:nvSpPr>
          <p:cNvPr id="107" name="內容版面配置區 2">
            <a:extLst>
              <a:ext uri="{FF2B5EF4-FFF2-40B4-BE49-F238E27FC236}">
                <a16:creationId xmlns="" xmlns:a16="http://schemas.microsoft.com/office/drawing/2014/main" id="{71761D5F-2BF1-46E9-B935-9CC9DD78BD0E}"/>
              </a:ext>
            </a:extLst>
          </p:cNvPr>
          <p:cNvSpPr txBox="1">
            <a:spLocks/>
          </p:cNvSpPr>
          <p:nvPr/>
        </p:nvSpPr>
        <p:spPr>
          <a:xfrm>
            <a:off x="4595538" y="2549905"/>
            <a:ext cx="4036068" cy="3830822"/>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a:lstStyle>
          <a:p>
            <a:r>
              <a:rPr lang="en-US" altLang="zh-TW" dirty="0" err="1"/>
              <a:t>Arhcitecture</a:t>
            </a:r>
            <a:r>
              <a:rPr lang="en-US" altLang="zh-TW" dirty="0"/>
              <a:t> Graph: </a:t>
            </a:r>
          </a:p>
        </p:txBody>
      </p:sp>
    </p:spTree>
    <p:extLst>
      <p:ext uri="{BB962C8B-B14F-4D97-AF65-F5344CB8AC3E}">
        <p14:creationId xmlns:p14="http://schemas.microsoft.com/office/powerpoint/2010/main" val="29206289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內容版面配置區 2">
            <a:extLst>
              <a:ext uri="{FF2B5EF4-FFF2-40B4-BE49-F238E27FC236}">
                <a16:creationId xmlns="" xmlns:a16="http://schemas.microsoft.com/office/drawing/2014/main" id="{AF3A7F25-F38B-4208-AA05-3E2C78A82729}"/>
              </a:ext>
            </a:extLst>
          </p:cNvPr>
          <p:cNvSpPr>
            <a:spLocks noGrp="1"/>
          </p:cNvSpPr>
          <p:nvPr>
            <p:ph idx="1"/>
          </p:nvPr>
        </p:nvSpPr>
        <p:spPr>
          <a:xfrm>
            <a:off x="1154955" y="2603500"/>
            <a:ext cx="4435142" cy="3416300"/>
          </a:xfrm>
        </p:spPr>
        <p:txBody>
          <a:bodyPr/>
          <a:lstStyle/>
          <a:p>
            <a:r>
              <a:rPr lang="zh-TW" altLang="en-US" dirty="0"/>
              <a:t>利用我們自己做的</a:t>
            </a:r>
            <a:r>
              <a:rPr lang="en-US" altLang="zh-TW" dirty="0"/>
              <a:t>framework</a:t>
            </a:r>
            <a:r>
              <a:rPr lang="zh-TW" altLang="en-US" dirty="0"/>
              <a:t>做一個人流計算器。</a:t>
            </a:r>
            <a:endParaRPr lang="en-US" altLang="zh-TW" dirty="0"/>
          </a:p>
          <a:p>
            <a:endParaRPr lang="zh-TW" altLang="en-US" dirty="0"/>
          </a:p>
        </p:txBody>
      </p:sp>
      <p:sp>
        <p:nvSpPr>
          <p:cNvPr id="4" name="標題 1">
            <a:extLst>
              <a:ext uri="{FF2B5EF4-FFF2-40B4-BE49-F238E27FC236}">
                <a16:creationId xmlns="" xmlns:a16="http://schemas.microsoft.com/office/drawing/2014/main" id="{4879A4EA-B107-4F41-BA6F-1E7AC31E8C76}"/>
              </a:ext>
            </a:extLst>
          </p:cNvPr>
          <p:cNvSpPr>
            <a:spLocks noGrp="1"/>
          </p:cNvSpPr>
          <p:nvPr>
            <p:ph type="title"/>
          </p:nvPr>
        </p:nvSpPr>
        <p:spPr>
          <a:xfrm>
            <a:off x="1155700" y="973138"/>
            <a:ext cx="8761413" cy="708025"/>
          </a:xfrm>
        </p:spPr>
        <p:txBody>
          <a:bodyPr>
            <a:normAutofit fontScale="90000"/>
          </a:bodyPr>
          <a:lstStyle/>
          <a:p>
            <a:r>
              <a:rPr lang="en-US" altLang="zh-TW" dirty="0"/>
              <a:t>Architecture: </a:t>
            </a:r>
            <a:br>
              <a:rPr lang="en-US" altLang="zh-TW" dirty="0"/>
            </a:br>
            <a:r>
              <a:rPr lang="en-US" altLang="zh-TW" dirty="0"/>
              <a:t>    Person counter</a:t>
            </a:r>
            <a:r>
              <a:rPr lang="zh-TW" altLang="en-US" dirty="0"/>
              <a:t/>
            </a:r>
            <a:br>
              <a:rPr lang="zh-TW" altLang="en-US" dirty="0"/>
            </a:br>
            <a:endParaRPr lang="zh-TW" altLang="en-US" dirty="0"/>
          </a:p>
        </p:txBody>
      </p:sp>
      <p:sp>
        <p:nvSpPr>
          <p:cNvPr id="5" name="橢圓 4">
            <a:extLst>
              <a:ext uri="{FF2B5EF4-FFF2-40B4-BE49-F238E27FC236}">
                <a16:creationId xmlns="" xmlns:a16="http://schemas.microsoft.com/office/drawing/2014/main" id="{CCB53EFA-FD6F-403E-9141-933B08ABE578}"/>
              </a:ext>
            </a:extLst>
          </p:cNvPr>
          <p:cNvSpPr/>
          <p:nvPr/>
        </p:nvSpPr>
        <p:spPr>
          <a:xfrm>
            <a:off x="6434579" y="2857551"/>
            <a:ext cx="2003196" cy="912043"/>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Our</a:t>
            </a:r>
          </a:p>
          <a:p>
            <a:pPr algn="ctr"/>
            <a:r>
              <a:rPr lang="en-US" altLang="zh-TW" dirty="0"/>
              <a:t>Framework</a:t>
            </a:r>
            <a:endParaRPr lang="zh-TW" altLang="en-US" dirty="0"/>
          </a:p>
        </p:txBody>
      </p:sp>
      <p:cxnSp>
        <p:nvCxnSpPr>
          <p:cNvPr id="6" name="直線單箭頭接點 5">
            <a:extLst>
              <a:ext uri="{FF2B5EF4-FFF2-40B4-BE49-F238E27FC236}">
                <a16:creationId xmlns="" xmlns:a16="http://schemas.microsoft.com/office/drawing/2014/main" id="{AD04829A-7AD8-4343-A29A-C6D64116CB43}"/>
              </a:ext>
            </a:extLst>
          </p:cNvPr>
          <p:cNvCxnSpPr>
            <a:cxnSpLocks/>
            <a:stCxn id="5" idx="4"/>
            <a:endCxn id="7" idx="0"/>
          </p:cNvCxnSpPr>
          <p:nvPr/>
        </p:nvCxnSpPr>
        <p:spPr>
          <a:xfrm>
            <a:off x="7436177" y="3769594"/>
            <a:ext cx="0" cy="542056"/>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7" name="橢圓 6">
            <a:extLst>
              <a:ext uri="{FF2B5EF4-FFF2-40B4-BE49-F238E27FC236}">
                <a16:creationId xmlns="" xmlns:a16="http://schemas.microsoft.com/office/drawing/2014/main" id="{95689DD7-B61D-4B43-9A6C-BB104FDDD4D7}"/>
              </a:ext>
            </a:extLst>
          </p:cNvPr>
          <p:cNvSpPr/>
          <p:nvPr/>
        </p:nvSpPr>
        <p:spPr>
          <a:xfrm>
            <a:off x="6601905" y="4311650"/>
            <a:ext cx="1668544" cy="681188"/>
          </a:xfrm>
          <a:prstGeom prst="ellipse">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Counter</a:t>
            </a:r>
            <a:endParaRPr lang="zh-TW" altLang="en-US" dirty="0"/>
          </a:p>
        </p:txBody>
      </p:sp>
      <p:sp>
        <p:nvSpPr>
          <p:cNvPr id="15" name="文字方塊 14">
            <a:extLst>
              <a:ext uri="{FF2B5EF4-FFF2-40B4-BE49-F238E27FC236}">
                <a16:creationId xmlns="" xmlns:a16="http://schemas.microsoft.com/office/drawing/2014/main" id="{BCAE2AE1-DB83-4363-9FE2-C14359DECACC}"/>
              </a:ext>
            </a:extLst>
          </p:cNvPr>
          <p:cNvSpPr txBox="1"/>
          <p:nvPr/>
        </p:nvSpPr>
        <p:spPr>
          <a:xfrm>
            <a:off x="7576217" y="3832528"/>
            <a:ext cx="2648482" cy="369332"/>
          </a:xfrm>
          <a:prstGeom prst="rect">
            <a:avLst/>
          </a:prstGeom>
          <a:noFill/>
        </p:spPr>
        <p:txBody>
          <a:bodyPr wrap="none" rtlCol="0">
            <a:spAutoFit/>
          </a:bodyPr>
          <a:lstStyle/>
          <a:p>
            <a:r>
              <a:rPr lang="en-US" altLang="zh-TW" dirty="0"/>
              <a:t>Bounding boxes </a:t>
            </a:r>
            <a:r>
              <a:rPr lang="zh-TW" altLang="en-US" dirty="0"/>
              <a:t>和</a:t>
            </a:r>
            <a:r>
              <a:rPr lang="en-US" altLang="zh-TW" dirty="0"/>
              <a:t> IDs</a:t>
            </a:r>
            <a:endParaRPr lang="zh-TW" altLang="en-US" dirty="0"/>
          </a:p>
        </p:txBody>
      </p:sp>
      <p:cxnSp>
        <p:nvCxnSpPr>
          <p:cNvPr id="16" name="直線單箭頭接點 15">
            <a:extLst>
              <a:ext uri="{FF2B5EF4-FFF2-40B4-BE49-F238E27FC236}">
                <a16:creationId xmlns="" xmlns:a16="http://schemas.microsoft.com/office/drawing/2014/main" id="{8688301D-44FF-4ED6-8FEB-7FAD6D808C3D}"/>
              </a:ext>
            </a:extLst>
          </p:cNvPr>
          <p:cNvCxnSpPr>
            <a:cxnSpLocks/>
          </p:cNvCxnSpPr>
          <p:nvPr/>
        </p:nvCxnSpPr>
        <p:spPr>
          <a:xfrm>
            <a:off x="7443247" y="4945982"/>
            <a:ext cx="0" cy="49520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8" name="矩形: 圓角 17">
            <a:extLst>
              <a:ext uri="{FF2B5EF4-FFF2-40B4-BE49-F238E27FC236}">
                <a16:creationId xmlns="" xmlns:a16="http://schemas.microsoft.com/office/drawing/2014/main" id="{51A58784-355C-4308-8BEC-4C04FBE1F8CB}"/>
              </a:ext>
            </a:extLst>
          </p:cNvPr>
          <p:cNvSpPr/>
          <p:nvPr/>
        </p:nvSpPr>
        <p:spPr>
          <a:xfrm>
            <a:off x="6608974" y="5473652"/>
            <a:ext cx="1668545" cy="307036"/>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zh-TW" altLang="en-US" dirty="0"/>
              <a:t>人員進出淨值</a:t>
            </a:r>
          </a:p>
        </p:txBody>
      </p:sp>
    </p:spTree>
    <p:extLst>
      <p:ext uri="{BB962C8B-B14F-4D97-AF65-F5344CB8AC3E}">
        <p14:creationId xmlns:p14="http://schemas.microsoft.com/office/powerpoint/2010/main" val="16117938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 xmlns:a16="http://schemas.microsoft.com/office/drawing/2014/main" id="{1F434084-3A39-49C7-B2E3-86B6A6E7DD2D}"/>
              </a:ext>
            </a:extLst>
          </p:cNvPr>
          <p:cNvSpPr>
            <a:spLocks noGrp="1"/>
          </p:cNvSpPr>
          <p:nvPr>
            <p:ph type="title"/>
          </p:nvPr>
        </p:nvSpPr>
        <p:spPr/>
        <p:txBody>
          <a:bodyPr/>
          <a:lstStyle/>
          <a:p>
            <a:r>
              <a:rPr lang="en-US" altLang="zh-TW" dirty="0"/>
              <a:t>Flow chart</a:t>
            </a:r>
            <a:endParaRPr lang="zh-TW" altLang="en-US" dirty="0"/>
          </a:p>
        </p:txBody>
      </p:sp>
      <p:grpSp>
        <p:nvGrpSpPr>
          <p:cNvPr id="85" name="群組 84">
            <a:extLst>
              <a:ext uri="{FF2B5EF4-FFF2-40B4-BE49-F238E27FC236}">
                <a16:creationId xmlns="" xmlns:a16="http://schemas.microsoft.com/office/drawing/2014/main" id="{9FC7BC75-30E9-4DEE-96C6-FAB4F3BCC7C7}"/>
              </a:ext>
            </a:extLst>
          </p:cNvPr>
          <p:cNvGrpSpPr/>
          <p:nvPr/>
        </p:nvGrpSpPr>
        <p:grpSpPr>
          <a:xfrm>
            <a:off x="1940399" y="2277185"/>
            <a:ext cx="8311201" cy="3961690"/>
            <a:chOff x="1380059" y="2401010"/>
            <a:chExt cx="8311201" cy="3961690"/>
          </a:xfrm>
        </p:grpSpPr>
        <p:sp>
          <p:nvSpPr>
            <p:cNvPr id="8" name="矩形: 圓角 7">
              <a:extLst>
                <a:ext uri="{FF2B5EF4-FFF2-40B4-BE49-F238E27FC236}">
                  <a16:creationId xmlns="" xmlns:a16="http://schemas.microsoft.com/office/drawing/2014/main" id="{A8B72919-5095-435A-8A7B-3076F8122889}"/>
                </a:ext>
              </a:extLst>
            </p:cNvPr>
            <p:cNvSpPr/>
            <p:nvPr/>
          </p:nvSpPr>
          <p:spPr>
            <a:xfrm>
              <a:off x="4709982" y="3225758"/>
              <a:ext cx="734490" cy="307036"/>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r>
                <a:rPr lang="en-US" altLang="zh-TW" dirty="0"/>
                <a:t>MOT</a:t>
              </a:r>
              <a:endParaRPr lang="zh-TW" altLang="en-US" dirty="0"/>
            </a:p>
          </p:txBody>
        </p:sp>
        <p:sp>
          <p:nvSpPr>
            <p:cNvPr id="10" name="矩形 9">
              <a:extLst>
                <a:ext uri="{FF2B5EF4-FFF2-40B4-BE49-F238E27FC236}">
                  <a16:creationId xmlns="" xmlns:a16="http://schemas.microsoft.com/office/drawing/2014/main" id="{E372DF4B-DA56-4E5E-95F1-283DCA824B3F}"/>
                </a:ext>
              </a:extLst>
            </p:cNvPr>
            <p:cNvSpPr/>
            <p:nvPr/>
          </p:nvSpPr>
          <p:spPr>
            <a:xfrm>
              <a:off x="1380059" y="2698619"/>
              <a:ext cx="8311201" cy="3664081"/>
            </a:xfrm>
            <a:prstGeom prst="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1" name="矩形: 圓角 10">
              <a:extLst>
                <a:ext uri="{FF2B5EF4-FFF2-40B4-BE49-F238E27FC236}">
                  <a16:creationId xmlns="" xmlns:a16="http://schemas.microsoft.com/office/drawing/2014/main" id="{36968307-BA30-4A5D-A093-7456464849B6}"/>
                </a:ext>
              </a:extLst>
            </p:cNvPr>
            <p:cNvSpPr/>
            <p:nvPr/>
          </p:nvSpPr>
          <p:spPr>
            <a:xfrm>
              <a:off x="1380059" y="2401010"/>
              <a:ext cx="734490" cy="30703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TW" dirty="0"/>
                <a:t>loop</a:t>
              </a:r>
              <a:endParaRPr lang="zh-TW" altLang="en-US" dirty="0"/>
            </a:p>
          </p:txBody>
        </p:sp>
        <p:sp>
          <p:nvSpPr>
            <p:cNvPr id="12" name="矩形: 圓角 11">
              <a:extLst>
                <a:ext uri="{FF2B5EF4-FFF2-40B4-BE49-F238E27FC236}">
                  <a16:creationId xmlns="" xmlns:a16="http://schemas.microsoft.com/office/drawing/2014/main" id="{54D2AA24-6E49-478A-9A47-18246E7EFD7C}"/>
                </a:ext>
              </a:extLst>
            </p:cNvPr>
            <p:cNvSpPr/>
            <p:nvPr/>
          </p:nvSpPr>
          <p:spPr>
            <a:xfrm>
              <a:off x="2915426" y="3090428"/>
              <a:ext cx="999642" cy="577696"/>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Frame </a:t>
              </a:r>
            </a:p>
            <a:p>
              <a:pPr algn="ctr"/>
              <a:r>
                <a:rPr lang="en-US" altLang="zh-TW" dirty="0"/>
                <a:t>source</a:t>
              </a:r>
              <a:endParaRPr lang="zh-TW" altLang="en-US" dirty="0"/>
            </a:p>
          </p:txBody>
        </p:sp>
        <p:cxnSp>
          <p:nvCxnSpPr>
            <p:cNvPr id="13" name="直線單箭頭接點 12">
              <a:extLst>
                <a:ext uri="{FF2B5EF4-FFF2-40B4-BE49-F238E27FC236}">
                  <a16:creationId xmlns="" xmlns:a16="http://schemas.microsoft.com/office/drawing/2014/main" id="{1D788633-B54C-44E4-8824-B7E66406F48C}"/>
                </a:ext>
              </a:extLst>
            </p:cNvPr>
            <p:cNvCxnSpPr>
              <a:cxnSpLocks/>
              <a:stCxn id="12" idx="3"/>
              <a:endCxn id="8" idx="1"/>
            </p:cNvCxnSpPr>
            <p:nvPr/>
          </p:nvCxnSpPr>
          <p:spPr>
            <a:xfrm>
              <a:off x="3915068" y="3379276"/>
              <a:ext cx="794914"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16" name="文字方塊 15">
              <a:extLst>
                <a:ext uri="{FF2B5EF4-FFF2-40B4-BE49-F238E27FC236}">
                  <a16:creationId xmlns="" xmlns:a16="http://schemas.microsoft.com/office/drawing/2014/main" id="{21CBED6E-BE50-4DD6-AD98-7C5BB68AA111}"/>
                </a:ext>
              </a:extLst>
            </p:cNvPr>
            <p:cNvSpPr txBox="1"/>
            <p:nvPr/>
          </p:nvSpPr>
          <p:spPr>
            <a:xfrm>
              <a:off x="3955742" y="3071869"/>
              <a:ext cx="704039" cy="307777"/>
            </a:xfrm>
            <a:prstGeom prst="rect">
              <a:avLst/>
            </a:prstGeom>
            <a:noFill/>
          </p:spPr>
          <p:txBody>
            <a:bodyPr wrap="none" rtlCol="0">
              <a:spAutoFit/>
            </a:bodyPr>
            <a:lstStyle/>
            <a:p>
              <a:r>
                <a:rPr lang="en-US" altLang="zh-TW" sz="1400" dirty="0"/>
                <a:t>frame</a:t>
              </a:r>
              <a:endParaRPr lang="zh-TW" altLang="en-US" sz="1400" dirty="0"/>
            </a:p>
          </p:txBody>
        </p:sp>
        <p:sp>
          <p:nvSpPr>
            <p:cNvPr id="17" name="矩形: 圓角 16">
              <a:extLst>
                <a:ext uri="{FF2B5EF4-FFF2-40B4-BE49-F238E27FC236}">
                  <a16:creationId xmlns="" xmlns:a16="http://schemas.microsoft.com/office/drawing/2014/main" id="{798077BA-D1ED-4EB3-A36E-5B2DE2BD69CB}"/>
                </a:ext>
              </a:extLst>
            </p:cNvPr>
            <p:cNvSpPr/>
            <p:nvPr/>
          </p:nvSpPr>
          <p:spPr>
            <a:xfrm>
              <a:off x="6599298" y="3090428"/>
              <a:ext cx="1643863" cy="577696"/>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Update</a:t>
              </a:r>
            </a:p>
            <a:p>
              <a:pPr algn="ctr"/>
              <a:r>
                <a:rPr lang="en-US" altLang="zh-TW" dirty="0"/>
                <a:t>ID Database</a:t>
              </a:r>
              <a:endParaRPr lang="zh-TW" altLang="en-US" dirty="0"/>
            </a:p>
          </p:txBody>
        </p:sp>
        <p:cxnSp>
          <p:nvCxnSpPr>
            <p:cNvPr id="18" name="直線單箭頭接點 17">
              <a:extLst>
                <a:ext uri="{FF2B5EF4-FFF2-40B4-BE49-F238E27FC236}">
                  <a16:creationId xmlns="" xmlns:a16="http://schemas.microsoft.com/office/drawing/2014/main" id="{CAFEBA3B-86AA-4355-97CF-D8388F41514F}"/>
                </a:ext>
              </a:extLst>
            </p:cNvPr>
            <p:cNvCxnSpPr>
              <a:cxnSpLocks/>
              <a:stCxn id="8" idx="3"/>
              <a:endCxn id="17" idx="1"/>
            </p:cNvCxnSpPr>
            <p:nvPr/>
          </p:nvCxnSpPr>
          <p:spPr>
            <a:xfrm>
              <a:off x="5444472" y="3379276"/>
              <a:ext cx="1154826" cy="0"/>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cxnSp>
          <p:nvCxnSpPr>
            <p:cNvPr id="31" name="直線單箭頭接點 30">
              <a:extLst>
                <a:ext uri="{FF2B5EF4-FFF2-40B4-BE49-F238E27FC236}">
                  <a16:creationId xmlns="" xmlns:a16="http://schemas.microsoft.com/office/drawing/2014/main" id="{E43D7DA6-7779-4874-8682-B9A6C92E8A4D}"/>
                </a:ext>
              </a:extLst>
            </p:cNvPr>
            <p:cNvCxnSpPr>
              <a:cxnSpLocks/>
              <a:stCxn id="8" idx="2"/>
              <a:endCxn id="34" idx="0"/>
            </p:cNvCxnSpPr>
            <p:nvPr/>
          </p:nvCxnSpPr>
          <p:spPr>
            <a:xfrm>
              <a:off x="5077227" y="3532794"/>
              <a:ext cx="9027" cy="576788"/>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sp>
          <p:nvSpPr>
            <p:cNvPr id="34" name="矩形: 圓角 33">
              <a:extLst>
                <a:ext uri="{FF2B5EF4-FFF2-40B4-BE49-F238E27FC236}">
                  <a16:creationId xmlns="" xmlns:a16="http://schemas.microsoft.com/office/drawing/2014/main" id="{3829085F-4707-4067-A556-B16CFD7BA768}"/>
                </a:ext>
              </a:extLst>
            </p:cNvPr>
            <p:cNvSpPr/>
            <p:nvPr/>
          </p:nvSpPr>
          <p:spPr>
            <a:xfrm>
              <a:off x="4275952" y="4109582"/>
              <a:ext cx="1620604" cy="577696"/>
            </a:xfrm>
            <a:prstGeom prst="roundRect">
              <a:avLst/>
            </a:prstGeom>
          </p:spPr>
          <p:style>
            <a:lnRef idx="0">
              <a:schemeClr val="accent1"/>
            </a:lnRef>
            <a:fillRef idx="3">
              <a:schemeClr val="accent1"/>
            </a:fillRef>
            <a:effectRef idx="3">
              <a:schemeClr val="accent1"/>
            </a:effectRef>
            <a:fontRef idx="minor">
              <a:schemeClr val="lt1"/>
            </a:fontRef>
          </p:style>
          <p:txBody>
            <a:bodyPr rtlCol="0" anchor="ctr"/>
            <a:lstStyle/>
            <a:p>
              <a:pPr algn="ctr"/>
              <a:r>
                <a:rPr lang="en-US" altLang="zh-TW" dirty="0"/>
                <a:t>Update</a:t>
              </a:r>
            </a:p>
            <a:p>
              <a:pPr algn="ctr"/>
              <a:r>
                <a:rPr lang="en-US" altLang="zh-TW" dirty="0"/>
                <a:t>Frame</a:t>
              </a:r>
              <a:endParaRPr lang="zh-TW" altLang="en-US" dirty="0"/>
            </a:p>
          </p:txBody>
        </p:sp>
        <p:sp>
          <p:nvSpPr>
            <p:cNvPr id="38" name="文字方塊 37">
              <a:extLst>
                <a:ext uri="{FF2B5EF4-FFF2-40B4-BE49-F238E27FC236}">
                  <a16:creationId xmlns="" xmlns:a16="http://schemas.microsoft.com/office/drawing/2014/main" id="{FCE8AEB0-9E16-43B7-9B83-2D16B2D02A44}"/>
                </a:ext>
              </a:extLst>
            </p:cNvPr>
            <p:cNvSpPr txBox="1"/>
            <p:nvPr/>
          </p:nvSpPr>
          <p:spPr>
            <a:xfrm>
              <a:off x="4040964" y="3578220"/>
              <a:ext cx="1040670" cy="523220"/>
            </a:xfrm>
            <a:prstGeom prst="rect">
              <a:avLst/>
            </a:prstGeom>
            <a:noFill/>
          </p:spPr>
          <p:txBody>
            <a:bodyPr wrap="none" rtlCol="0">
              <a:spAutoFit/>
            </a:bodyPr>
            <a:lstStyle/>
            <a:p>
              <a:pPr algn="r"/>
              <a:r>
                <a:rPr lang="en-US" altLang="zh-TW" sz="1400" dirty="0"/>
                <a:t>Detection</a:t>
              </a:r>
            </a:p>
            <a:p>
              <a:pPr algn="r"/>
              <a:r>
                <a:rPr lang="en-US" altLang="zh-TW" sz="1400" dirty="0"/>
                <a:t>And IDs</a:t>
              </a:r>
              <a:endParaRPr lang="zh-TW" altLang="en-US" sz="1400" dirty="0"/>
            </a:p>
          </p:txBody>
        </p:sp>
        <p:sp>
          <p:nvSpPr>
            <p:cNvPr id="40" name="文字方塊 39">
              <a:extLst>
                <a:ext uri="{FF2B5EF4-FFF2-40B4-BE49-F238E27FC236}">
                  <a16:creationId xmlns="" xmlns:a16="http://schemas.microsoft.com/office/drawing/2014/main" id="{ABDAB52D-566E-41F7-85AA-561B1CA0E096}"/>
                </a:ext>
              </a:extLst>
            </p:cNvPr>
            <p:cNvSpPr txBox="1"/>
            <p:nvPr/>
          </p:nvSpPr>
          <p:spPr>
            <a:xfrm>
              <a:off x="5433402" y="3117666"/>
              <a:ext cx="1040670" cy="523220"/>
            </a:xfrm>
            <a:prstGeom prst="rect">
              <a:avLst/>
            </a:prstGeom>
            <a:noFill/>
          </p:spPr>
          <p:txBody>
            <a:bodyPr wrap="none" rtlCol="0">
              <a:spAutoFit/>
            </a:bodyPr>
            <a:lstStyle/>
            <a:p>
              <a:pPr algn="ctr"/>
              <a:r>
                <a:rPr lang="en-US" altLang="zh-TW" sz="1400" dirty="0"/>
                <a:t>Detection</a:t>
              </a:r>
            </a:p>
            <a:p>
              <a:pPr algn="ctr"/>
              <a:r>
                <a:rPr lang="en-US" altLang="zh-TW" sz="1400" dirty="0"/>
                <a:t>And IDs</a:t>
              </a:r>
              <a:endParaRPr lang="zh-TW" altLang="en-US" sz="1400" dirty="0"/>
            </a:p>
          </p:txBody>
        </p:sp>
        <p:sp>
          <p:nvSpPr>
            <p:cNvPr id="43" name="流程圖: 決策 42">
              <a:extLst>
                <a:ext uri="{FF2B5EF4-FFF2-40B4-BE49-F238E27FC236}">
                  <a16:creationId xmlns="" xmlns:a16="http://schemas.microsoft.com/office/drawing/2014/main" id="{47BA270B-16F6-4408-AA8C-42A4D4992F5B}"/>
                </a:ext>
              </a:extLst>
            </p:cNvPr>
            <p:cNvSpPr/>
            <p:nvPr/>
          </p:nvSpPr>
          <p:spPr>
            <a:xfrm>
              <a:off x="6599298" y="4112511"/>
              <a:ext cx="1643862" cy="71401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Cond</a:t>
              </a:r>
              <a:r>
                <a:rPr lang="en-US" altLang="zh-TW" dirty="0">
                  <a:latin typeface="Arial" panose="020B0604020202020204" pitchFamily="34" charset="0"/>
                  <a:cs typeface="Arial" panose="020B0604020202020204" pitchFamily="34" charset="0"/>
                </a:rPr>
                <a:t>?</a:t>
              </a:r>
              <a:endParaRPr lang="zh-TW" altLang="en-US" dirty="0">
                <a:latin typeface="Arial" panose="020B0604020202020204" pitchFamily="34" charset="0"/>
                <a:cs typeface="Arial" panose="020B0604020202020204" pitchFamily="34" charset="0"/>
              </a:endParaRPr>
            </a:p>
          </p:txBody>
        </p:sp>
        <p:sp>
          <p:nvSpPr>
            <p:cNvPr id="50" name="文字方塊 49">
              <a:extLst>
                <a:ext uri="{FF2B5EF4-FFF2-40B4-BE49-F238E27FC236}">
                  <a16:creationId xmlns="" xmlns:a16="http://schemas.microsoft.com/office/drawing/2014/main" id="{36D72AB1-2E8B-4699-AC5C-2B80FCE0CA9A}"/>
                </a:ext>
              </a:extLst>
            </p:cNvPr>
            <p:cNvSpPr txBox="1"/>
            <p:nvPr/>
          </p:nvSpPr>
          <p:spPr>
            <a:xfrm>
              <a:off x="7421132" y="3730087"/>
              <a:ext cx="724877" cy="307777"/>
            </a:xfrm>
            <a:prstGeom prst="rect">
              <a:avLst/>
            </a:prstGeom>
            <a:noFill/>
          </p:spPr>
          <p:txBody>
            <a:bodyPr wrap="none" rtlCol="0">
              <a:spAutoFit/>
            </a:bodyPr>
            <a:lstStyle/>
            <a:p>
              <a:pPr algn="ctr"/>
              <a:r>
                <a:rPr lang="en-US" altLang="zh-TW" sz="1400" dirty="0"/>
                <a:t>ID info</a:t>
              </a:r>
              <a:endParaRPr lang="zh-TW" altLang="en-US" sz="1400" dirty="0"/>
            </a:p>
          </p:txBody>
        </p:sp>
        <p:sp>
          <p:nvSpPr>
            <p:cNvPr id="54" name="流程圖: 結束點 53">
              <a:extLst>
                <a:ext uri="{FF2B5EF4-FFF2-40B4-BE49-F238E27FC236}">
                  <a16:creationId xmlns="" xmlns:a16="http://schemas.microsoft.com/office/drawing/2014/main" id="{7D614AEC-B807-40D4-9783-E5C06E829DD3}"/>
                </a:ext>
              </a:extLst>
            </p:cNvPr>
            <p:cNvSpPr/>
            <p:nvPr/>
          </p:nvSpPr>
          <p:spPr>
            <a:xfrm>
              <a:off x="6345718" y="5630216"/>
              <a:ext cx="507160" cy="377072"/>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+1</a:t>
              </a:r>
              <a:endParaRPr lang="zh-TW" altLang="en-US" dirty="0"/>
            </a:p>
          </p:txBody>
        </p:sp>
        <p:sp>
          <p:nvSpPr>
            <p:cNvPr id="55" name="流程圖: 結束點 54">
              <a:extLst>
                <a:ext uri="{FF2B5EF4-FFF2-40B4-BE49-F238E27FC236}">
                  <a16:creationId xmlns="" xmlns:a16="http://schemas.microsoft.com/office/drawing/2014/main" id="{91829BA7-ABEF-41A2-9EF4-FD61C424DA09}"/>
                </a:ext>
              </a:extLst>
            </p:cNvPr>
            <p:cNvSpPr/>
            <p:nvPr/>
          </p:nvSpPr>
          <p:spPr>
            <a:xfrm>
              <a:off x="7167552" y="5630216"/>
              <a:ext cx="507160" cy="377072"/>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-1</a:t>
              </a:r>
              <a:endParaRPr lang="zh-TW" altLang="en-US" dirty="0"/>
            </a:p>
          </p:txBody>
        </p:sp>
        <p:sp>
          <p:nvSpPr>
            <p:cNvPr id="56" name="流程圖: 結束點 55">
              <a:extLst>
                <a:ext uri="{FF2B5EF4-FFF2-40B4-BE49-F238E27FC236}">
                  <a16:creationId xmlns="" xmlns:a16="http://schemas.microsoft.com/office/drawing/2014/main" id="{A0527B0B-0344-492E-B7F7-5AB0E5AB082D}"/>
                </a:ext>
              </a:extLst>
            </p:cNvPr>
            <p:cNvSpPr/>
            <p:nvPr/>
          </p:nvSpPr>
          <p:spPr>
            <a:xfrm>
              <a:off x="7989580" y="5630216"/>
              <a:ext cx="747715" cy="377072"/>
            </a:xfrm>
            <a:prstGeom prst="flowChartTerminato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TW" dirty="0"/>
                <a:t>pass</a:t>
              </a:r>
              <a:endParaRPr lang="zh-TW" altLang="en-US" dirty="0"/>
            </a:p>
          </p:txBody>
        </p:sp>
        <p:cxnSp>
          <p:nvCxnSpPr>
            <p:cNvPr id="58" name="接點: 肘形 57">
              <a:extLst>
                <a:ext uri="{FF2B5EF4-FFF2-40B4-BE49-F238E27FC236}">
                  <a16:creationId xmlns="" xmlns:a16="http://schemas.microsoft.com/office/drawing/2014/main" id="{8BA549A7-704B-4ACA-99E3-BC06C713CF48}"/>
                </a:ext>
              </a:extLst>
            </p:cNvPr>
            <p:cNvCxnSpPr>
              <a:stCxn id="43" idx="2"/>
              <a:endCxn id="55" idx="0"/>
            </p:cNvCxnSpPr>
            <p:nvPr/>
          </p:nvCxnSpPr>
          <p:spPr>
            <a:xfrm rot="5400000">
              <a:off x="7019336" y="5228322"/>
              <a:ext cx="803691" cy="97"/>
            </a:xfrm>
            <a:prstGeom prst="bentConnector3">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0" name="接點: 肘形 59">
              <a:extLst>
                <a:ext uri="{FF2B5EF4-FFF2-40B4-BE49-F238E27FC236}">
                  <a16:creationId xmlns="" xmlns:a16="http://schemas.microsoft.com/office/drawing/2014/main" id="{12229672-56E7-4105-BE0C-6AE6E53857A4}"/>
                </a:ext>
              </a:extLst>
            </p:cNvPr>
            <p:cNvCxnSpPr>
              <a:cxnSpLocks/>
              <a:stCxn id="43" idx="2"/>
              <a:endCxn id="54" idx="0"/>
            </p:cNvCxnSpPr>
            <p:nvPr/>
          </p:nvCxnSpPr>
          <p:spPr>
            <a:xfrm rot="5400000">
              <a:off x="6608419" y="4817405"/>
              <a:ext cx="803691" cy="821931"/>
            </a:xfrm>
            <a:prstGeom prst="bentConnector3">
              <a:avLst>
                <a:gd name="adj1" fmla="val 39728"/>
              </a:avLst>
            </a:prstGeom>
            <a:ln>
              <a:tailEnd type="triangle"/>
            </a:ln>
          </p:spPr>
          <p:style>
            <a:lnRef idx="3">
              <a:schemeClr val="accent1"/>
            </a:lnRef>
            <a:fillRef idx="0">
              <a:schemeClr val="accent1"/>
            </a:fillRef>
            <a:effectRef idx="2">
              <a:schemeClr val="accent1"/>
            </a:effectRef>
            <a:fontRef idx="minor">
              <a:schemeClr val="tx1"/>
            </a:fontRef>
          </p:style>
        </p:cxnSp>
        <p:cxnSp>
          <p:nvCxnSpPr>
            <p:cNvPr id="62" name="接點: 肘形 61">
              <a:extLst>
                <a:ext uri="{FF2B5EF4-FFF2-40B4-BE49-F238E27FC236}">
                  <a16:creationId xmlns="" xmlns:a16="http://schemas.microsoft.com/office/drawing/2014/main" id="{A33EB262-0BC7-402C-AD29-CFC0F490D793}"/>
                </a:ext>
              </a:extLst>
            </p:cNvPr>
            <p:cNvCxnSpPr>
              <a:cxnSpLocks/>
              <a:stCxn id="43" idx="2"/>
              <a:endCxn id="56" idx="0"/>
            </p:cNvCxnSpPr>
            <p:nvPr/>
          </p:nvCxnSpPr>
          <p:spPr>
            <a:xfrm rot="16200000" flipH="1">
              <a:off x="7490488" y="4757265"/>
              <a:ext cx="803691" cy="942209"/>
            </a:xfrm>
            <a:prstGeom prst="bentConnector3">
              <a:avLst>
                <a:gd name="adj1" fmla="val 39444"/>
              </a:avLst>
            </a:prstGeom>
            <a:ln>
              <a:tailEnd type="triangle"/>
            </a:ln>
          </p:spPr>
          <p:style>
            <a:lnRef idx="3">
              <a:schemeClr val="accent1"/>
            </a:lnRef>
            <a:fillRef idx="0">
              <a:schemeClr val="accent1"/>
            </a:fillRef>
            <a:effectRef idx="2">
              <a:schemeClr val="accent1"/>
            </a:effectRef>
            <a:fontRef idx="minor">
              <a:schemeClr val="tx1"/>
            </a:fontRef>
          </p:style>
        </p:cxnSp>
        <p:sp>
          <p:nvSpPr>
            <p:cNvPr id="65" name="文字方塊 64">
              <a:extLst>
                <a:ext uri="{FF2B5EF4-FFF2-40B4-BE49-F238E27FC236}">
                  <a16:creationId xmlns="" xmlns:a16="http://schemas.microsoft.com/office/drawing/2014/main" id="{78E30E04-8A21-4FBA-8028-940319039601}"/>
                </a:ext>
              </a:extLst>
            </p:cNvPr>
            <p:cNvSpPr txBox="1"/>
            <p:nvPr/>
          </p:nvSpPr>
          <p:spPr>
            <a:xfrm>
              <a:off x="6608725" y="5297825"/>
              <a:ext cx="284052" cy="307777"/>
            </a:xfrm>
            <a:prstGeom prst="rect">
              <a:avLst/>
            </a:prstGeom>
            <a:noFill/>
          </p:spPr>
          <p:txBody>
            <a:bodyPr wrap="none" rtlCol="0">
              <a:spAutoFit/>
            </a:bodyPr>
            <a:lstStyle/>
            <a:p>
              <a:pPr algn="ctr"/>
              <a:r>
                <a:rPr lang="en-US" altLang="zh-TW" sz="1400" dirty="0"/>
                <a:t>0</a:t>
              </a:r>
              <a:endParaRPr lang="zh-TW" altLang="en-US" sz="1400" dirty="0"/>
            </a:p>
          </p:txBody>
        </p:sp>
        <p:sp>
          <p:nvSpPr>
            <p:cNvPr id="66" name="文字方塊 65">
              <a:extLst>
                <a:ext uri="{FF2B5EF4-FFF2-40B4-BE49-F238E27FC236}">
                  <a16:creationId xmlns="" xmlns:a16="http://schemas.microsoft.com/office/drawing/2014/main" id="{E42C28BA-1357-4E71-8F48-1C4858E2F8A4}"/>
                </a:ext>
              </a:extLst>
            </p:cNvPr>
            <p:cNvSpPr txBox="1"/>
            <p:nvPr/>
          </p:nvSpPr>
          <p:spPr>
            <a:xfrm>
              <a:off x="7442818" y="5297825"/>
              <a:ext cx="284052" cy="307777"/>
            </a:xfrm>
            <a:prstGeom prst="rect">
              <a:avLst/>
            </a:prstGeom>
            <a:noFill/>
          </p:spPr>
          <p:txBody>
            <a:bodyPr wrap="none" rtlCol="0">
              <a:spAutoFit/>
            </a:bodyPr>
            <a:lstStyle/>
            <a:p>
              <a:pPr algn="ctr"/>
              <a:r>
                <a:rPr lang="en-US" altLang="zh-TW" sz="1400"/>
                <a:t>1</a:t>
              </a:r>
              <a:endParaRPr lang="zh-TW" altLang="en-US" sz="1400" dirty="0"/>
            </a:p>
          </p:txBody>
        </p:sp>
        <p:sp>
          <p:nvSpPr>
            <p:cNvPr id="67" name="文字方塊 66">
              <a:extLst>
                <a:ext uri="{FF2B5EF4-FFF2-40B4-BE49-F238E27FC236}">
                  <a16:creationId xmlns="" xmlns:a16="http://schemas.microsoft.com/office/drawing/2014/main" id="{928BF72A-A44A-488F-B551-68B425B91F0C}"/>
                </a:ext>
              </a:extLst>
            </p:cNvPr>
            <p:cNvSpPr txBox="1"/>
            <p:nvPr/>
          </p:nvSpPr>
          <p:spPr>
            <a:xfrm>
              <a:off x="8363437" y="5297824"/>
              <a:ext cx="284052" cy="307777"/>
            </a:xfrm>
            <a:prstGeom prst="rect">
              <a:avLst/>
            </a:prstGeom>
            <a:noFill/>
          </p:spPr>
          <p:txBody>
            <a:bodyPr wrap="none" rtlCol="0">
              <a:spAutoFit/>
            </a:bodyPr>
            <a:lstStyle/>
            <a:p>
              <a:pPr algn="ctr"/>
              <a:r>
                <a:rPr lang="en-US" altLang="zh-TW" sz="1400" dirty="0"/>
                <a:t>2</a:t>
              </a:r>
              <a:endParaRPr lang="zh-TW" altLang="en-US" sz="1400" dirty="0"/>
            </a:p>
          </p:txBody>
        </p:sp>
        <p:sp>
          <p:nvSpPr>
            <p:cNvPr id="74" name="文字方塊 73">
              <a:extLst>
                <a:ext uri="{FF2B5EF4-FFF2-40B4-BE49-F238E27FC236}">
                  <a16:creationId xmlns="" xmlns:a16="http://schemas.microsoft.com/office/drawing/2014/main" id="{6820ACBC-2852-45B5-84EA-D599128DE47E}"/>
                </a:ext>
              </a:extLst>
            </p:cNvPr>
            <p:cNvSpPr txBox="1"/>
            <p:nvPr/>
          </p:nvSpPr>
          <p:spPr>
            <a:xfrm>
              <a:off x="2100862" y="5083958"/>
              <a:ext cx="4144083" cy="923330"/>
            </a:xfrm>
            <a:prstGeom prst="rect">
              <a:avLst/>
            </a:prstGeom>
            <a:noFill/>
          </p:spPr>
          <p:txBody>
            <a:bodyPr wrap="none" rtlCol="0">
              <a:spAutoFit/>
            </a:bodyPr>
            <a:lstStyle/>
            <a:p>
              <a:r>
                <a:rPr lang="en-US" altLang="zh-TW" dirty="0"/>
                <a:t>Cond 0: </a:t>
              </a:r>
              <a:r>
                <a:rPr lang="zh-TW" altLang="en-US" dirty="0"/>
                <a:t>出現於建築外，消失於建築內</a:t>
              </a:r>
              <a:endParaRPr lang="en-US" altLang="zh-TW" dirty="0"/>
            </a:p>
            <a:p>
              <a:r>
                <a:rPr lang="en-US" altLang="zh-TW" dirty="0"/>
                <a:t>Cond 1:</a:t>
              </a:r>
              <a:r>
                <a:rPr lang="zh-TW" altLang="en-US" dirty="0"/>
                <a:t> 出現於建築內，消失於建築外</a:t>
              </a:r>
              <a:endParaRPr lang="en-US" altLang="zh-TW" dirty="0"/>
            </a:p>
            <a:p>
              <a:r>
                <a:rPr lang="en-US" altLang="zh-TW" dirty="0"/>
                <a:t>Cond 2:</a:t>
              </a:r>
              <a:r>
                <a:rPr lang="zh-TW" altLang="en-US" dirty="0"/>
                <a:t> </a:t>
              </a:r>
              <a:r>
                <a:rPr lang="en-US" altLang="zh-TW" dirty="0"/>
                <a:t>else</a:t>
              </a:r>
              <a:endParaRPr lang="zh-TW" altLang="en-US" dirty="0"/>
            </a:p>
          </p:txBody>
        </p:sp>
        <p:cxnSp>
          <p:nvCxnSpPr>
            <p:cNvPr id="81" name="直線單箭頭接點 80">
              <a:extLst>
                <a:ext uri="{FF2B5EF4-FFF2-40B4-BE49-F238E27FC236}">
                  <a16:creationId xmlns="" xmlns:a16="http://schemas.microsoft.com/office/drawing/2014/main" id="{13571C8A-F751-4F86-855B-978C0C0E568D}"/>
                </a:ext>
              </a:extLst>
            </p:cNvPr>
            <p:cNvCxnSpPr>
              <a:cxnSpLocks/>
              <a:stCxn id="17" idx="2"/>
              <a:endCxn id="43" idx="0"/>
            </p:cNvCxnSpPr>
            <p:nvPr/>
          </p:nvCxnSpPr>
          <p:spPr>
            <a:xfrm flipH="1">
              <a:off x="7421229" y="3668124"/>
              <a:ext cx="1" cy="444387"/>
            </a:xfrm>
            <a:prstGeom prst="straightConnector1">
              <a:avLst/>
            </a:prstGeom>
            <a:ln w="38100">
              <a:tailEnd type="triangle"/>
            </a:ln>
          </p:spPr>
          <p:style>
            <a:lnRef idx="3">
              <a:schemeClr val="accent1"/>
            </a:lnRef>
            <a:fillRef idx="0">
              <a:schemeClr val="accent1"/>
            </a:fillRef>
            <a:effectRef idx="2">
              <a:schemeClr val="accent1"/>
            </a:effectRef>
            <a:fontRef idx="minor">
              <a:schemeClr val="tx1"/>
            </a:fontRef>
          </p:style>
        </p:cxnSp>
      </p:grpSp>
    </p:spTree>
    <p:extLst>
      <p:ext uri="{BB962C8B-B14F-4D97-AF65-F5344CB8AC3E}">
        <p14:creationId xmlns:p14="http://schemas.microsoft.com/office/powerpoint/2010/main" val="26967217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離子會議室">
  <a:themeElements>
    <a:clrScheme name="離子會議室">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離子會議室">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離子會議室">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 Boardroom</Template>
  <TotalTime>733</TotalTime>
  <Words>659</Words>
  <Application>Microsoft Office PowerPoint</Application>
  <PresentationFormat>自訂</PresentationFormat>
  <Paragraphs>135</Paragraphs>
  <Slides>17</Slides>
  <Notes>2</Notes>
  <HiddenSlides>0</HiddenSlides>
  <MMClips>0</MMClips>
  <ScaleCrop>false</ScaleCrop>
  <HeadingPairs>
    <vt:vector size="4" baseType="variant">
      <vt:variant>
        <vt:lpstr>佈景主題</vt:lpstr>
      </vt:variant>
      <vt:variant>
        <vt:i4>1</vt:i4>
      </vt:variant>
      <vt:variant>
        <vt:lpstr>投影片標題</vt:lpstr>
      </vt:variant>
      <vt:variant>
        <vt:i4>17</vt:i4>
      </vt:variant>
    </vt:vector>
  </HeadingPairs>
  <TitlesOfParts>
    <vt:vector size="18" baseType="lpstr">
      <vt:lpstr>離子會議室</vt:lpstr>
      <vt:lpstr>PowerPoint 簡報</vt:lpstr>
      <vt:lpstr>人流計算</vt:lpstr>
      <vt:lpstr>大綱</vt:lpstr>
      <vt:lpstr>動機</vt:lpstr>
      <vt:lpstr>Intro</vt:lpstr>
      <vt:lpstr>Related works</vt:lpstr>
      <vt:lpstr>Architecture:      A self-designed MOT framework </vt:lpstr>
      <vt:lpstr>Architecture:      Person counter </vt:lpstr>
      <vt:lpstr>Flow chart</vt:lpstr>
      <vt:lpstr>Experiment Component</vt:lpstr>
      <vt:lpstr>Experiment Component</vt:lpstr>
      <vt:lpstr>Experiment Component</vt:lpstr>
      <vt:lpstr>Experiment Component</vt:lpstr>
      <vt:lpstr>Experiment Component</vt:lpstr>
      <vt:lpstr>Experiment Component</vt:lpstr>
      <vt:lpstr>Result</vt:lpstr>
      <vt:lpstr>What we learned from this project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人流計算</dc:title>
  <dc:creator>urte3364 gg</dc:creator>
  <cp:lastModifiedBy>USER</cp:lastModifiedBy>
  <cp:revision>61</cp:revision>
  <dcterms:created xsi:type="dcterms:W3CDTF">2021-06-21T06:49:43Z</dcterms:created>
  <dcterms:modified xsi:type="dcterms:W3CDTF">2021-06-21T21:27:07Z</dcterms:modified>
</cp:coreProperties>
</file>

<file path=docProps/thumbnail.jpeg>
</file>